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26"/>
  </p:notesMasterIdLst>
  <p:sldIdLst>
    <p:sldId id="256" r:id="rId3"/>
    <p:sldId id="257" r:id="rId4"/>
    <p:sldId id="259" r:id="rId5"/>
    <p:sldId id="260" r:id="rId6"/>
    <p:sldId id="261" r:id="rId7"/>
    <p:sldId id="263" r:id="rId8"/>
    <p:sldId id="273" r:id="rId9"/>
    <p:sldId id="269" r:id="rId10"/>
    <p:sldId id="264" r:id="rId11"/>
    <p:sldId id="266" r:id="rId12"/>
    <p:sldId id="267" r:id="rId13"/>
    <p:sldId id="262" r:id="rId14"/>
    <p:sldId id="270" r:id="rId15"/>
    <p:sldId id="271" r:id="rId16"/>
    <p:sldId id="272" r:id="rId17"/>
    <p:sldId id="278" r:id="rId18"/>
    <p:sldId id="279" r:id="rId19"/>
    <p:sldId id="265" r:id="rId20"/>
    <p:sldId id="280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enlo" panose="02020500000000000000" charset="0"/>
      <p:regular r:id="rId41"/>
      <p:bold r:id="rId42"/>
      <p:italic r:id="rId43"/>
      <p:boldItalic r:id="rId44"/>
    </p:embeddedFont>
    <p:embeddedFont>
      <p:font typeface="Helvetica Neue" panose="02020500000000000000" charset="0"/>
      <p:regular r:id="rId45"/>
      <p:bold r:id="rId46"/>
      <p:italic r:id="rId47"/>
      <p:boldItalic r:id="rId48"/>
    </p:embeddedFont>
    <p:embeddedFont>
      <p:font typeface="Helvetica Neue Light" panose="02020500000000000000" charset="0"/>
      <p:regular r:id="rId49"/>
      <p:bold r:id="rId50"/>
      <p:italic r:id="rId51"/>
      <p:boldItalic r:id="rId52"/>
    </p:embeddedFont>
    <p:embeddedFont>
      <p:font typeface="Corbel" panose="020B05030202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EE7E21-7FF2-48F6-9FC8-05549BC23BCA}">
  <a:tblStyle styleId="{9CEE7E21-7FF2-48F6-9FC8-05549BC23BC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9" autoAdjust="0"/>
    <p:restoredTop sz="82423"/>
  </p:normalViewPr>
  <p:slideViewPr>
    <p:cSldViewPr snapToGrid="0">
      <p:cViewPr varScale="1">
        <p:scale>
          <a:sx n="76" d="100"/>
          <a:sy n="76" d="100"/>
        </p:scale>
        <p:origin x="37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aia-st3-forest-type-prediction-dl/data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1fd238179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61fd238179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1fd238179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61fd238179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61fd238179_2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61fd238179_2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822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https://www.kaggle.com/c/aia-st3-forest-type-prediction-dl/data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0811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1fd238179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61fd238179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402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498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86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1fd238179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61fd238179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0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標準化目的是要將所有特徵的標準變一致</a:t>
            </a:r>
            <a:endParaRPr lang="en-US" altLang="zh-CN" dirty="0"/>
          </a:p>
          <a:p>
            <a:r>
              <a:rPr lang="en-US" dirty="0"/>
              <a:t>Ex: </a:t>
            </a:r>
            <a:endParaRPr lang="en-US" altLang="zh-CN" dirty="0"/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1.92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米（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英尺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英寸）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6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1fd238179_2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61fd238179_2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6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fd238179_2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g61fd238179_2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9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1fd238179_2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g61fd238179_2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42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1fd238179_2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61fd238179_2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sz="1100" dirty="0" err="1"/>
              <a:t>Crossentropy</a:t>
            </a:r>
            <a:r>
              <a:rPr lang="zh-CN" altLang="en-US" sz="1100" dirty="0"/>
              <a:t>是計算這個事件發生的機率，所帶給資訊量有多大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81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fd238179_2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61fd238179_2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X=w1 y=w2 z=loss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曲面越深越好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05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fd238179_2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g61fd238179_2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60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1582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1529400"/>
          </a:xfrm>
          <a:prstGeom prst="rect">
            <a:avLst/>
          </a:prstGeom>
          <a:solidFill>
            <a:srgbClr val="56BA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7902" y="388875"/>
            <a:ext cx="2286100" cy="11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3250"/>
            <a:ext cx="1607400" cy="76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4"/>
          <p:cNvGrpSpPr/>
          <p:nvPr/>
        </p:nvGrpSpPr>
        <p:grpSpPr>
          <a:xfrm>
            <a:off x="186425" y="70175"/>
            <a:ext cx="3954350" cy="463800"/>
            <a:chOff x="186425" y="70175"/>
            <a:chExt cx="3954350" cy="4638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641875" y="70175"/>
              <a:ext cx="3498900" cy="4638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台灣人工智慧學校</a:t>
              </a:r>
              <a:endParaRPr sz="3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6425" y="105275"/>
              <a:ext cx="455449" cy="39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台灣人工智慧學校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3" name="Google Shape;93;p19"/>
          <p:cNvGrpSpPr/>
          <p:nvPr/>
        </p:nvGrpSpPr>
        <p:grpSpPr>
          <a:xfrm>
            <a:off x="0" y="0"/>
            <a:ext cx="9144002" cy="1529400"/>
            <a:chOff x="0" y="0"/>
            <a:chExt cx="9144002" cy="1529400"/>
          </a:xfrm>
        </p:grpSpPr>
        <p:sp>
          <p:nvSpPr>
            <p:cNvPr id="94" name="Google Shape;94;p19"/>
            <p:cNvSpPr txBox="1"/>
            <p:nvPr/>
          </p:nvSpPr>
          <p:spPr>
            <a:xfrm>
              <a:off x="0" y="0"/>
              <a:ext cx="9144000" cy="15294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" name="Google Shape;9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7902" y="388875"/>
              <a:ext cx="2286100" cy="114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763250"/>
              <a:ext cx="1607400" cy="76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9"/>
          <p:cNvGrpSpPr/>
          <p:nvPr/>
        </p:nvGrpSpPr>
        <p:grpSpPr>
          <a:xfrm>
            <a:off x="186425" y="70175"/>
            <a:ext cx="3954350" cy="463800"/>
            <a:chOff x="186425" y="70175"/>
            <a:chExt cx="3954350" cy="463800"/>
          </a:xfrm>
        </p:grpSpPr>
        <p:sp>
          <p:nvSpPr>
            <p:cNvPr id="98" name="Google Shape;98;p19"/>
            <p:cNvSpPr txBox="1"/>
            <p:nvPr/>
          </p:nvSpPr>
          <p:spPr>
            <a:xfrm>
              <a:off x="641875" y="70175"/>
              <a:ext cx="3498900" cy="4638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台灣人工智慧學校</a:t>
              </a:r>
              <a:endParaRPr sz="3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99" name="Google Shape;9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6425" y="105275"/>
              <a:ext cx="455449" cy="39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33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539552" y="139025"/>
            <a:ext cx="8280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308436" y="814809"/>
            <a:ext cx="8424600" cy="39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7084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24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528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68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182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382000" y="4893469"/>
            <a:ext cx="7620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1" name="Google Shape;121;p25"/>
          <p:cNvGrpSpPr/>
          <p:nvPr/>
        </p:nvGrpSpPr>
        <p:grpSpPr>
          <a:xfrm>
            <a:off x="387069" y="87474"/>
            <a:ext cx="0" cy="667856"/>
            <a:chOff x="876610" y="694594"/>
            <a:chExt cx="0" cy="890475"/>
          </a:xfrm>
        </p:grpSpPr>
        <p:cxnSp>
          <p:nvCxnSpPr>
            <p:cNvPr id="122" name="Google Shape;122;p25"/>
            <p:cNvCxnSpPr/>
            <p:nvPr/>
          </p:nvCxnSpPr>
          <p:spPr>
            <a:xfrm rot="10800000">
              <a:off x="876610" y="86887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E7B4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25"/>
            <p:cNvCxnSpPr/>
            <p:nvPr/>
          </p:nvCxnSpPr>
          <p:spPr>
            <a:xfrm rot="10800000">
              <a:off x="876610" y="69459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A7D7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25"/>
            <p:cNvCxnSpPr/>
            <p:nvPr/>
          </p:nvCxnSpPr>
          <p:spPr>
            <a:xfrm rot="10800000">
              <a:off x="876610" y="104697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F6CA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25"/>
            <p:cNvCxnSpPr/>
            <p:nvPr/>
          </p:nvCxnSpPr>
          <p:spPr>
            <a:xfrm rot="10800000">
              <a:off x="876610" y="122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C0D35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25"/>
            <p:cNvCxnSpPr/>
            <p:nvPr/>
          </p:nvCxnSpPr>
          <p:spPr>
            <a:xfrm rot="10800000">
              <a:off x="876610" y="140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D6D6D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539552" y="205978"/>
            <a:ext cx="814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539552" y="1151335"/>
            <a:ext cx="3957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539552" y="1631156"/>
            <a:ext cx="3957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35052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4325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35052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4325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182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382000" y="4893469"/>
            <a:ext cx="7620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35" name="Google Shape;135;p26"/>
          <p:cNvGrpSpPr/>
          <p:nvPr/>
        </p:nvGrpSpPr>
        <p:grpSpPr>
          <a:xfrm>
            <a:off x="387069" y="87474"/>
            <a:ext cx="0" cy="667856"/>
            <a:chOff x="876610" y="694594"/>
            <a:chExt cx="0" cy="890475"/>
          </a:xfrm>
        </p:grpSpPr>
        <p:cxnSp>
          <p:nvCxnSpPr>
            <p:cNvPr id="136" name="Google Shape;136;p26"/>
            <p:cNvCxnSpPr/>
            <p:nvPr/>
          </p:nvCxnSpPr>
          <p:spPr>
            <a:xfrm rot="10800000">
              <a:off x="876610" y="86887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E7B4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26"/>
            <p:cNvCxnSpPr/>
            <p:nvPr/>
          </p:nvCxnSpPr>
          <p:spPr>
            <a:xfrm rot="10800000">
              <a:off x="876610" y="69459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A7D7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26"/>
            <p:cNvCxnSpPr/>
            <p:nvPr/>
          </p:nvCxnSpPr>
          <p:spPr>
            <a:xfrm rot="10800000">
              <a:off x="876610" y="104697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F6CA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26"/>
            <p:cNvCxnSpPr/>
            <p:nvPr/>
          </p:nvCxnSpPr>
          <p:spPr>
            <a:xfrm rot="10800000">
              <a:off x="876610" y="122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C0D35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26"/>
            <p:cNvCxnSpPr/>
            <p:nvPr/>
          </p:nvCxnSpPr>
          <p:spPr>
            <a:xfrm rot="10800000">
              <a:off x="876610" y="140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D6D6D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 - 上方">
  <p:cSld name="大標題 - 上方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7"/>
          <p:cNvGrpSpPr/>
          <p:nvPr/>
        </p:nvGrpSpPr>
        <p:grpSpPr>
          <a:xfrm>
            <a:off x="0" y="5078960"/>
            <a:ext cx="9143745" cy="64542"/>
            <a:chOff x="0" y="0"/>
            <a:chExt cx="13004900" cy="122400"/>
          </a:xfrm>
        </p:grpSpPr>
        <p:sp>
          <p:nvSpPr>
            <p:cNvPr id="143" name="Google Shape;143;p27"/>
            <p:cNvSpPr/>
            <p:nvPr/>
          </p:nvSpPr>
          <p:spPr>
            <a:xfrm>
              <a:off x="0" y="0"/>
              <a:ext cx="3912300" cy="1224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3891657" y="0"/>
              <a:ext cx="5221500" cy="1224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9093200" y="0"/>
              <a:ext cx="3911700" cy="1224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6" name="Google Shape;146;p27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7054368" y="4866641"/>
            <a:ext cx="1522148" cy="2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 descr="影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754" y="4439326"/>
            <a:ext cx="1355227" cy="648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7"/>
          <p:cNvCxnSpPr/>
          <p:nvPr/>
        </p:nvCxnSpPr>
        <p:spPr>
          <a:xfrm>
            <a:off x="552118" y="748534"/>
            <a:ext cx="8026500" cy="0"/>
          </a:xfrm>
          <a:prstGeom prst="straightConnector1">
            <a:avLst/>
          </a:prstGeom>
          <a:noFill/>
          <a:ln w="12700" cap="flat" cmpd="sng">
            <a:solidFill>
              <a:srgbClr val="262627"/>
            </a:solidFill>
            <a:prstDash val="solid"/>
            <a:miter lim="400000"/>
            <a:headEnd type="none" w="sm" len="sm"/>
            <a:tailEnd type="diamond" w="med" len="med"/>
          </a:ln>
        </p:spPr>
      </p:cxn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900651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●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393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18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3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6DA7"/>
              </a:buClr>
              <a:buSzPts val="3400"/>
              <a:buFont typeface="Verdana"/>
              <a:buNone/>
              <a:defRPr sz="3400" b="0" i="0" u="none" strike="noStrike" cap="none">
                <a:solidFill>
                  <a:srgbClr val="1D6DA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125" y="5103467"/>
            <a:ext cx="9143745" cy="40025"/>
            <a:chOff x="0" y="0"/>
            <a:chExt cx="13004900" cy="12240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3912300" cy="1224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891657" y="0"/>
              <a:ext cx="5221500" cy="1224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093200" y="0"/>
              <a:ext cx="3911700" cy="1224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jmlr.org/proceedings/papers/v9/glorot10a/glorot10a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9/10/28/3-ways-to-create-a-keras-model-with-tensorflow-2-0-sequential-functional-and-model-subclassing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preprocessing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ctrTitle"/>
          </p:nvPr>
        </p:nvSpPr>
        <p:spPr>
          <a:xfrm>
            <a:off x="311708" y="1582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altLang="en-US" dirty="0" smtClean="0"/>
              <a:t>技術班 </a:t>
            </a:r>
            <a:r>
              <a:rPr lang="zh-TW" altLang="en-US" b="1" dirty="0" smtClean="0"/>
              <a:t>深度學</a:t>
            </a:r>
            <a:r>
              <a:rPr lang="zh-TW" altLang="en-US" b="1" dirty="0"/>
              <a:t>習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手把手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subTitle" idx="1"/>
          </p:nvPr>
        </p:nvSpPr>
        <p:spPr>
          <a:xfrm>
            <a:off x="253179" y="3030416"/>
            <a:ext cx="852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dirty="0"/>
              <a:t>Forest Type Prediction</a:t>
            </a:r>
            <a:endParaRPr dirty="0"/>
          </a:p>
        </p:txBody>
      </p:sp>
      <p:sp>
        <p:nvSpPr>
          <p:cNvPr id="257" name="Google Shape;257;p40"/>
          <p:cNvSpPr txBox="1"/>
          <p:nvPr/>
        </p:nvSpPr>
        <p:spPr>
          <a:xfrm>
            <a:off x="4849950" y="3594100"/>
            <a:ext cx="200805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TA</a:t>
            </a:r>
            <a:r>
              <a:rPr lang="zh-TW" altLang="en-US" sz="1800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altLang="zh-TW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Andy</a:t>
            </a:r>
            <a:endParaRPr b="0" i="0" u="none" strike="noStrike" cap="none" dirty="0">
              <a:solidFill>
                <a:srgbClr val="9B9B9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2"/>
          <p:cNvSpPr txBox="1"/>
          <p:nvPr/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zh-TW" sz="3400" b="0" i="0" u="none" strike="noStrike" cap="none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不同Loss Function對參數空間的差異</a:t>
            </a:r>
            <a:endParaRPr sz="3400" b="0" i="0" u="none" strike="noStrike" cap="none">
              <a:solidFill>
                <a:srgbClr val="1D6D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868" y="883575"/>
            <a:ext cx="5302256" cy="4052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92"/>
          <p:cNvGrpSpPr/>
          <p:nvPr/>
        </p:nvGrpSpPr>
        <p:grpSpPr>
          <a:xfrm>
            <a:off x="2532275" y="2276176"/>
            <a:ext cx="747618" cy="924919"/>
            <a:chOff x="2608450" y="2366601"/>
            <a:chExt cx="747618" cy="924919"/>
          </a:xfrm>
        </p:grpSpPr>
        <p:sp>
          <p:nvSpPr>
            <p:cNvPr id="1109" name="Google Shape;1109;p92"/>
            <p:cNvSpPr/>
            <p:nvPr/>
          </p:nvSpPr>
          <p:spPr>
            <a:xfrm>
              <a:off x="2608450" y="2366601"/>
              <a:ext cx="144000" cy="144000"/>
            </a:xfrm>
            <a:prstGeom prst="ellipse">
              <a:avLst/>
            </a:prstGeom>
            <a:solidFill>
              <a:srgbClr val="0070C0"/>
            </a:solidFill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0" name="Google Shape;1110;p92"/>
            <p:cNvCxnSpPr/>
            <p:nvPr/>
          </p:nvCxnSpPr>
          <p:spPr>
            <a:xfrm>
              <a:off x="2676268" y="2434420"/>
              <a:ext cx="679800" cy="857100"/>
            </a:xfrm>
            <a:prstGeom prst="straightConnector1">
              <a:avLst/>
            </a:prstGeom>
            <a:no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111" name="Google Shape;1111;p92"/>
          <p:cNvSpPr/>
          <p:nvPr/>
        </p:nvSpPr>
        <p:spPr>
          <a:xfrm>
            <a:off x="2532276" y="3701973"/>
            <a:ext cx="144000" cy="144000"/>
          </a:xfrm>
          <a:prstGeom prst="ellipse">
            <a:avLst/>
          </a:prstGeom>
          <a:solidFill>
            <a:srgbClr val="92D050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2" name="Google Shape;1112;p92"/>
          <p:cNvCxnSpPr>
            <a:stCxn id="1111" idx="6"/>
          </p:cNvCxnSpPr>
          <p:nvPr/>
        </p:nvCxnSpPr>
        <p:spPr>
          <a:xfrm rot="10800000" flipH="1">
            <a:off x="2676276" y="3722073"/>
            <a:ext cx="559500" cy="5190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13" name="Google Shape;1113;p92"/>
          <p:cNvSpPr txBox="1"/>
          <p:nvPr/>
        </p:nvSpPr>
        <p:spPr>
          <a:xfrm>
            <a:off x="687000" y="2089500"/>
            <a:ext cx="1557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Cross-entropy</a:t>
            </a:r>
            <a:endParaRPr sz="1800" b="1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92"/>
          <p:cNvSpPr txBox="1"/>
          <p:nvPr/>
        </p:nvSpPr>
        <p:spPr>
          <a:xfrm>
            <a:off x="653847" y="3557975"/>
            <a:ext cx="1624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Squared error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92"/>
          <p:cNvSpPr txBox="1"/>
          <p:nvPr/>
        </p:nvSpPr>
        <p:spPr>
          <a:xfrm>
            <a:off x="7856175" y="4666700"/>
            <a:ext cx="1147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圖片來源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05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3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>
                <a:solidFill>
                  <a:srgbClr val="1D6DA7"/>
                </a:solidFill>
              </a:rPr>
              <a:t>如何選擇 Loss function?</a:t>
            </a:r>
            <a:endParaRPr dirty="0"/>
          </a:p>
        </p:txBody>
      </p:sp>
      <p:sp>
        <p:nvSpPr>
          <p:cNvPr id="1121" name="Google Shape;1121;p93"/>
          <p:cNvSpPr txBox="1">
            <a:spLocks noGrp="1"/>
          </p:cNvSpPr>
          <p:nvPr>
            <p:ph type="body" idx="1"/>
          </p:nvPr>
        </p:nvSpPr>
        <p:spPr>
          <a:xfrm>
            <a:off x="311700" y="900651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dirty="0"/>
              <a:t>分類問題 (Classification) </a:t>
            </a:r>
            <a:endParaRPr sz="3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cross-entropy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搭配 softmax 作為輸出層的啟動函數(Activation function)</a:t>
            </a:r>
            <a:endParaRPr sz="2400"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dirty="0"/>
              <a:t>迴歸問題 (Regression) </a:t>
            </a:r>
            <a:endParaRPr sz="3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mean squared error (MSE)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mean absolute error (MAE)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搭配線性函數作為輸出層的啟動函數(Activation function)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5282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7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 smtClean="0"/>
              <a:t>選</a:t>
            </a:r>
            <a:r>
              <a:rPr lang="zh-TW" dirty="0"/>
              <a:t>擇優化器 </a:t>
            </a:r>
            <a:r>
              <a:rPr lang="zh-TW" dirty="0" smtClean="0"/>
              <a:t>(</a:t>
            </a:r>
            <a:r>
              <a:rPr lang="en-US" altLang="zh-TW" dirty="0" smtClean="0"/>
              <a:t>O</a:t>
            </a:r>
            <a:r>
              <a:rPr lang="zh-TW" dirty="0" smtClean="0"/>
              <a:t>ptimizer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874" name="Google Shape;874;p77"/>
          <p:cNvSpPr txBox="1">
            <a:spLocks noGrp="1"/>
          </p:cNvSpPr>
          <p:nvPr>
            <p:ph type="body" idx="1"/>
          </p:nvPr>
        </p:nvSpPr>
        <p:spPr>
          <a:xfrm>
            <a:off x="311700" y="900650"/>
            <a:ext cx="85206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常用選擇有：</a:t>
            </a:r>
            <a:endParaRPr sz="3000"/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SGD (Stochastic Gradient Descent)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Adagrad (Adaptive Learning Rate)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RMSprop (Similar with Adagrad)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Adam (Similar with RMSprop + Momentum)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24112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1B87-87C3-4748-AEB6-9055747B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Flow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16602" y="2323844"/>
            <a:ext cx="883270" cy="4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6" name="矩形 5"/>
          <p:cNvSpPr/>
          <p:nvPr/>
        </p:nvSpPr>
        <p:spPr>
          <a:xfrm>
            <a:off x="671676" y="2398978"/>
            <a:ext cx="725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Input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1559284" y="2510204"/>
            <a:ext cx="374163" cy="1326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8" name="橢圓 7"/>
          <p:cNvSpPr/>
          <p:nvPr/>
        </p:nvSpPr>
        <p:spPr>
          <a:xfrm>
            <a:off x="2009439" y="2179432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9" name="矩形 8"/>
          <p:cNvSpPr/>
          <p:nvPr/>
        </p:nvSpPr>
        <p:spPr>
          <a:xfrm>
            <a:off x="2178755" y="2277817"/>
            <a:ext cx="939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隱藏層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r>
              <a:rPr lang="en-US" altLang="zh-TW" sz="1600" dirty="0" smtClean="0">
                <a:solidFill>
                  <a:schemeClr val="bg1"/>
                </a:solidFill>
              </a:rPr>
              <a:t>Layers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3287641" y="2512397"/>
            <a:ext cx="374163" cy="1326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1" name="橢圓 10"/>
          <p:cNvSpPr/>
          <p:nvPr/>
        </p:nvSpPr>
        <p:spPr>
          <a:xfrm>
            <a:off x="3743442" y="2123795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2" name="矩形 11"/>
          <p:cNvSpPr/>
          <p:nvPr/>
        </p:nvSpPr>
        <p:spPr>
          <a:xfrm>
            <a:off x="3915079" y="2217815"/>
            <a:ext cx="838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Output</a:t>
            </a:r>
          </a:p>
          <a:p>
            <a:r>
              <a:rPr lang="en-US" altLang="zh-TW" sz="1600" dirty="0" smtClean="0">
                <a:solidFill>
                  <a:schemeClr val="bg1"/>
                </a:solidFill>
              </a:rPr>
              <a:t>Layers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6024591" y="1987280"/>
            <a:ext cx="1398510" cy="1156974"/>
          </a:xfrm>
          <a:prstGeom prst="diamon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5" name="矩形 14"/>
          <p:cNvSpPr/>
          <p:nvPr/>
        </p:nvSpPr>
        <p:spPr>
          <a:xfrm>
            <a:off x="6179097" y="2271478"/>
            <a:ext cx="1089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損失函數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Loss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 rot="5400000">
            <a:off x="6531231" y="3364029"/>
            <a:ext cx="385227" cy="12884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7" name="向右箭號 16"/>
          <p:cNvSpPr/>
          <p:nvPr/>
        </p:nvSpPr>
        <p:spPr>
          <a:xfrm rot="16200000">
            <a:off x="2381106" y="3251197"/>
            <a:ext cx="385225" cy="1288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8" name="向右箭號 17"/>
          <p:cNvSpPr/>
          <p:nvPr/>
        </p:nvSpPr>
        <p:spPr>
          <a:xfrm rot="16200000">
            <a:off x="4135102" y="3251196"/>
            <a:ext cx="385225" cy="1288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9" name="矩形 18"/>
          <p:cNvSpPr/>
          <p:nvPr/>
        </p:nvSpPr>
        <p:spPr>
          <a:xfrm>
            <a:off x="2091345" y="3654195"/>
            <a:ext cx="937417" cy="64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0" name="矩形 19"/>
          <p:cNvSpPr/>
          <p:nvPr/>
        </p:nvSpPr>
        <p:spPr>
          <a:xfrm>
            <a:off x="2061525" y="3717449"/>
            <a:ext cx="1015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權重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Weights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50745" y="3654194"/>
            <a:ext cx="937417" cy="64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2" name="矩形 21"/>
          <p:cNvSpPr/>
          <p:nvPr/>
        </p:nvSpPr>
        <p:spPr>
          <a:xfrm>
            <a:off x="4876346" y="3597496"/>
            <a:ext cx="1095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62A2"/>
                </a:solidFill>
              </a:rPr>
              <a:t>權重更新</a:t>
            </a:r>
            <a:endParaRPr lang="zh-TW" altLang="en-US" sz="1600" dirty="0">
              <a:solidFill>
                <a:srgbClr val="FF62A2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6086889" y="3704491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4" name="矩形 23"/>
          <p:cNvSpPr/>
          <p:nvPr/>
        </p:nvSpPr>
        <p:spPr>
          <a:xfrm>
            <a:off x="6128080" y="3797720"/>
            <a:ext cx="105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優化器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Optimizer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5096784" y="2493044"/>
            <a:ext cx="617625" cy="14544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6" name="向右箭號 25"/>
          <p:cNvSpPr/>
          <p:nvPr/>
        </p:nvSpPr>
        <p:spPr>
          <a:xfrm flipH="1">
            <a:off x="5106247" y="4004115"/>
            <a:ext cx="617625" cy="14544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8" name="矩形 27"/>
          <p:cNvSpPr/>
          <p:nvPr/>
        </p:nvSpPr>
        <p:spPr>
          <a:xfrm>
            <a:off x="5972320" y="721938"/>
            <a:ext cx="1479704" cy="713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9" name="矩形 28"/>
          <p:cNvSpPr/>
          <p:nvPr/>
        </p:nvSpPr>
        <p:spPr>
          <a:xfrm>
            <a:off x="5878866" y="771122"/>
            <a:ext cx="1667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實際值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Desired  Output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向右箭號 29"/>
          <p:cNvSpPr/>
          <p:nvPr/>
        </p:nvSpPr>
        <p:spPr>
          <a:xfrm rot="5400000">
            <a:off x="6531231" y="1650992"/>
            <a:ext cx="385227" cy="12884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31" name="矩形 30"/>
          <p:cNvSpPr/>
          <p:nvPr/>
        </p:nvSpPr>
        <p:spPr>
          <a:xfrm>
            <a:off x="3819606" y="3717449"/>
            <a:ext cx="999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權重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Weights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6576" y="3210779"/>
            <a:ext cx="1507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62A2"/>
                </a:solidFill>
              </a:rPr>
              <a:t>最小化損失函數</a:t>
            </a:r>
            <a:endParaRPr lang="en-US" altLang="zh-TW" dirty="0" smtClean="0">
              <a:solidFill>
                <a:srgbClr val="FF62A2"/>
              </a:solidFill>
            </a:endParaRPr>
          </a:p>
          <a:p>
            <a:r>
              <a:rPr lang="zh-TW" altLang="en-US" dirty="0" smtClean="0">
                <a:solidFill>
                  <a:srgbClr val="FF62A2"/>
                </a:solidFill>
              </a:rPr>
              <a:t>計算權</a:t>
            </a:r>
            <a:r>
              <a:rPr lang="zh-TW" altLang="en-US" dirty="0">
                <a:solidFill>
                  <a:srgbClr val="FF62A2"/>
                </a:solidFill>
              </a:rPr>
              <a:t>重</a:t>
            </a:r>
          </a:p>
        </p:txBody>
      </p:sp>
    </p:spTree>
    <p:extLst>
      <p:ext uri="{BB962C8B-B14F-4D97-AF65-F5344CB8AC3E}">
        <p14:creationId xmlns:p14="http://schemas.microsoft.com/office/powerpoint/2010/main" val="252970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0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什麼是 Overfitting？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EF4-4F6B-6D4D-8039-8315D353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83" y="1966292"/>
            <a:ext cx="6354433" cy="220483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34C44-36B1-C146-B039-3ACB8E4FC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機器過度的去學習訓練資料，導致在外部測試效果不如預期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5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brohrer.github.io/images/cheat_she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3" y="72355"/>
            <a:ext cx="7709353" cy="49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Forest Type Prediction DNN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總共約有一萬四千多筆森林的資料</a:t>
            </a:r>
            <a:r>
              <a:rPr lang="zh-TW" altLang="en-US" dirty="0" smtClean="0"/>
              <a:t>來做分類</a:t>
            </a:r>
            <a:r>
              <a:rPr lang="zh-TW" altLang="en-US" dirty="0"/>
              <a:t>問題</a:t>
            </a:r>
            <a:r>
              <a:rPr lang="en-US" altLang="zh-TW" dirty="0"/>
              <a:t>(</a:t>
            </a:r>
            <a:r>
              <a:rPr lang="zh-TW" altLang="en-US" dirty="0"/>
              <a:t>共</a:t>
            </a:r>
            <a:r>
              <a:rPr lang="en-US" altLang="zh-TW" dirty="0"/>
              <a:t>7</a:t>
            </a:r>
            <a:r>
              <a:rPr lang="zh-TW" altLang="en-US" dirty="0"/>
              <a:t>類</a:t>
            </a:r>
            <a:r>
              <a:rPr lang="en-US" altLang="zh-TW" dirty="0"/>
              <a:t>) </a:t>
            </a:r>
            <a:r>
              <a:rPr lang="zh-TW" altLang="en-US" dirty="0"/>
              <a:t>。</a:t>
            </a:r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121671"/>
              </p:ext>
            </p:extLst>
          </p:nvPr>
        </p:nvGraphicFramePr>
        <p:xfrm>
          <a:off x="522516" y="1635019"/>
          <a:ext cx="8380323" cy="1443090"/>
        </p:xfrm>
        <a:graphic>
          <a:graphicData uri="http://schemas.openxmlformats.org/drawingml/2006/table">
            <a:tbl>
              <a:tblPr firstRow="1" bandRow="1">
                <a:tableStyleId>{9CEE7E21-7FF2-48F6-9FC8-05549BC23BCA}</a:tableStyleId>
              </a:tblPr>
              <a:tblGrid>
                <a:gridCol w="1197189">
                  <a:extLst>
                    <a:ext uri="{9D8B030D-6E8A-4147-A177-3AD203B41FA5}">
                      <a16:colId xmlns:a16="http://schemas.microsoft.com/office/drawing/2014/main" val="3533802813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4044080586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49717260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225547404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2867661385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387001453"/>
                    </a:ext>
                  </a:extLst>
                </a:gridCol>
                <a:gridCol w="1197189">
                  <a:extLst>
                    <a:ext uri="{9D8B030D-6E8A-4147-A177-3AD203B41FA5}">
                      <a16:colId xmlns:a16="http://schemas.microsoft.com/office/drawing/2014/main" val="663789481"/>
                    </a:ext>
                  </a:extLst>
                </a:gridCol>
              </a:tblGrid>
              <a:tr h="5555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Spruce/Fir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Lodgepole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Pine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Ponderosa Pine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Cottonwood/Willow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Aspen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Douglas-fir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Krummholz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8684894"/>
                  </a:ext>
                </a:extLst>
              </a:tr>
              <a:tr h="4437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雲杉木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海灘松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西</a:t>
                      </a:r>
                      <a:r>
                        <a:rPr lang="zh-TW" altLang="en-US" dirty="0" smtClean="0"/>
                        <a:t>黃</a:t>
                      </a:r>
                      <a:r>
                        <a:rPr lang="zh-TW" altLang="en-US" dirty="0" smtClean="0"/>
                        <a:t>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三角葉楊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白楊樹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花旗松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高山矮曲林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705040"/>
                  </a:ext>
                </a:extLst>
              </a:tr>
              <a:tr h="4437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484571"/>
                  </a:ext>
                </a:extLst>
              </a:tr>
            </a:tbl>
          </a:graphicData>
        </a:graphic>
      </p:graphicFrame>
      <p:pic>
        <p:nvPicPr>
          <p:cNvPr id="6" name="Picture 2" descr="「cottonwood 中文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27" y="3217435"/>
            <a:ext cx="1088710" cy="7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Aspen 白楊樹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771" y="3211784"/>
            <a:ext cx="1115368" cy="109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花旗松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545" y="3221656"/>
            <a:ext cx="1075174" cy="107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Krummholz」的圖片搜尋結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4"/>
          <a:stretch/>
        </p:blipFill>
        <p:spPr bwMode="auto">
          <a:xfrm>
            <a:off x="7732126" y="3211784"/>
            <a:ext cx="1170713" cy="10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Ponderosa Pine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10" y="3211784"/>
            <a:ext cx="1051452" cy="105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「Lodgepole Pine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23" y="3211784"/>
            <a:ext cx="1050016" cy="114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spruce 中文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6" y="3237332"/>
            <a:ext cx="1069371" cy="106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28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特徵一覽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7490" y="1348483"/>
            <a:ext cx="10199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Elevation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海拔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7" name="矩形 6"/>
          <p:cNvSpPr/>
          <p:nvPr/>
        </p:nvSpPr>
        <p:spPr>
          <a:xfrm>
            <a:off x="1733341" y="1348483"/>
            <a:ext cx="90937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Aspect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方位角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8" name="矩形 7"/>
          <p:cNvSpPr/>
          <p:nvPr/>
        </p:nvSpPr>
        <p:spPr>
          <a:xfrm>
            <a:off x="2838659" y="1348483"/>
            <a:ext cx="76869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Slope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坡度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9" name="矩形 8"/>
          <p:cNvSpPr/>
          <p:nvPr/>
        </p:nvSpPr>
        <p:spPr>
          <a:xfrm>
            <a:off x="3803301" y="1348483"/>
            <a:ext cx="4572000" cy="4693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Horizontal_Distance_To_Hydrology</a:t>
            </a:r>
            <a:r>
              <a:rPr lang="en-US" altLang="zh-TW" dirty="0"/>
              <a:t> 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sz="1050" dirty="0"/>
              <a:t>(</a:t>
            </a:r>
            <a:r>
              <a:rPr lang="zh-TW" altLang="en-US" sz="1050" dirty="0"/>
              <a:t>水源水平距離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sp>
        <p:nvSpPr>
          <p:cNvPr id="10" name="矩形 9"/>
          <p:cNvSpPr/>
          <p:nvPr/>
        </p:nvSpPr>
        <p:spPr>
          <a:xfrm>
            <a:off x="517490" y="20161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Vertical_Distance_To_Hydrology</a:t>
            </a:r>
            <a:r>
              <a:rPr lang="en-US" altLang="zh-TW" sz="2000" dirty="0"/>
              <a:t> </a:t>
            </a:r>
          </a:p>
          <a:p>
            <a:pPr>
              <a:defRPr/>
            </a:pPr>
            <a:r>
              <a:rPr lang="zh-TW" altLang="en-US" sz="1600" dirty="0"/>
              <a:t> </a:t>
            </a:r>
            <a:r>
              <a:rPr lang="en-US" altLang="zh-TW" sz="1100" dirty="0"/>
              <a:t>(</a:t>
            </a:r>
            <a:r>
              <a:rPr lang="zh-TW" altLang="en-US" sz="1100" dirty="0"/>
              <a:t>水源垂直距離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11" name="矩形 10"/>
          <p:cNvSpPr/>
          <p:nvPr/>
        </p:nvSpPr>
        <p:spPr>
          <a:xfrm>
            <a:off x="3411415" y="2104587"/>
            <a:ext cx="4572000" cy="4693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Horizontal_Distance_To_Roadways</a:t>
            </a:r>
            <a:endParaRPr lang="en-US" altLang="zh-TW" dirty="0"/>
          </a:p>
          <a:p>
            <a:r>
              <a:rPr lang="en-US" altLang="zh-TW" sz="1050" dirty="0"/>
              <a:t>(</a:t>
            </a:r>
            <a:r>
              <a:rPr lang="zh-TW" altLang="en-US" sz="1050" dirty="0"/>
              <a:t>最近道路水平距離</a:t>
            </a:r>
            <a:r>
              <a:rPr lang="en-US" altLang="zh-TW" sz="1050" dirty="0"/>
              <a:t>)</a:t>
            </a:r>
            <a:endParaRPr lang="zh-TW" altLang="en-US" sz="1050" dirty="0"/>
          </a:p>
        </p:txBody>
      </p:sp>
      <p:sp>
        <p:nvSpPr>
          <p:cNvPr id="12" name="矩形 11"/>
          <p:cNvSpPr/>
          <p:nvPr/>
        </p:nvSpPr>
        <p:spPr>
          <a:xfrm>
            <a:off x="6847949" y="2100739"/>
            <a:ext cx="171324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Hillshade_9am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夏至上午</a:t>
            </a:r>
            <a:r>
              <a:rPr lang="en-US" altLang="zh-TW" sz="1100" dirty="0"/>
              <a:t>9</a:t>
            </a:r>
            <a:r>
              <a:rPr lang="zh-TW" altLang="en-US" sz="1100" dirty="0"/>
              <a:t>點山丘索引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13" name="矩形 12"/>
          <p:cNvSpPr/>
          <p:nvPr/>
        </p:nvSpPr>
        <p:spPr>
          <a:xfrm>
            <a:off x="6857999" y="1340788"/>
            <a:ext cx="162280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Hillshade_Noon</a:t>
            </a:r>
            <a:endParaRPr lang="en-US" altLang="zh-TW" dirty="0"/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夏至中午丘索引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14" name="矩形 13"/>
          <p:cNvSpPr/>
          <p:nvPr/>
        </p:nvSpPr>
        <p:spPr>
          <a:xfrm>
            <a:off x="6847949" y="2871497"/>
            <a:ext cx="16257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TW" dirty="0" smtClean="0"/>
              <a:t>Hillshade_3pm</a:t>
            </a:r>
          </a:p>
          <a:p>
            <a:pPr>
              <a:defRPr/>
            </a:pPr>
            <a:r>
              <a:rPr lang="en-US" altLang="zh-TW" sz="1100" dirty="0" smtClean="0"/>
              <a:t>(</a:t>
            </a:r>
            <a:r>
              <a:rPr lang="zh-TW" altLang="en-US" sz="1100" dirty="0" smtClean="0"/>
              <a:t>夏至下午</a:t>
            </a:r>
            <a:r>
              <a:rPr lang="en-US" altLang="zh-TW" sz="1100" dirty="0" smtClean="0"/>
              <a:t>3</a:t>
            </a:r>
            <a:r>
              <a:rPr lang="zh-TW" altLang="en-US" sz="1100" dirty="0" smtClean="0"/>
              <a:t>點山丘索引</a:t>
            </a:r>
            <a:r>
              <a:rPr lang="en-US" altLang="zh-TW" sz="1100" dirty="0" smtClean="0"/>
              <a:t>)</a:t>
            </a:r>
            <a:endParaRPr lang="zh-TW" altLang="en-US" sz="1100" dirty="0"/>
          </a:p>
        </p:txBody>
      </p:sp>
      <p:sp>
        <p:nvSpPr>
          <p:cNvPr id="15" name="矩形 14"/>
          <p:cNvSpPr/>
          <p:nvPr/>
        </p:nvSpPr>
        <p:spPr>
          <a:xfrm>
            <a:off x="3702807" y="2860690"/>
            <a:ext cx="32405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 smtClean="0"/>
              <a:t>Horizontal_Distance_To_Fire_Points</a:t>
            </a:r>
            <a:r>
              <a:rPr lang="en-US" altLang="zh-TW" dirty="0" smtClean="0"/>
              <a:t> </a:t>
            </a:r>
          </a:p>
          <a:p>
            <a:r>
              <a:rPr lang="en-US" altLang="zh-TW" sz="1200" dirty="0" smtClean="0"/>
              <a:t>(</a:t>
            </a:r>
            <a:r>
              <a:rPr lang="zh-TW" altLang="en-US" sz="1200" dirty="0" smtClean="0"/>
              <a:t>水平火源距離</a:t>
            </a:r>
            <a:r>
              <a:rPr lang="en-US" altLang="zh-TW" sz="1200" dirty="0" smtClean="0"/>
              <a:t>)</a:t>
            </a:r>
            <a:endParaRPr lang="zh-TW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517490" y="2783746"/>
            <a:ext cx="1773534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Wilderness_Area</a:t>
            </a:r>
            <a:r>
              <a:rPr lang="en-US" altLang="zh-TW" sz="2000" dirty="0"/>
              <a:t>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指定荒野地區種類</a:t>
            </a:r>
            <a:r>
              <a:rPr lang="en-US" altLang="zh-TW" sz="1100" dirty="0"/>
              <a:t>)</a:t>
            </a:r>
            <a:r>
              <a:rPr lang="zh-TW" altLang="en-US" sz="1100" dirty="0"/>
              <a:t>*</a:t>
            </a:r>
            <a:r>
              <a:rPr lang="en-US" altLang="zh-TW" sz="1100" dirty="0"/>
              <a:t>4</a:t>
            </a:r>
            <a:endParaRPr lang="zh-TW" altLang="en-US" sz="1100" dirty="0"/>
          </a:p>
        </p:txBody>
      </p:sp>
      <p:sp>
        <p:nvSpPr>
          <p:cNvPr id="17" name="矩形 16"/>
          <p:cNvSpPr/>
          <p:nvPr/>
        </p:nvSpPr>
        <p:spPr>
          <a:xfrm>
            <a:off x="2235758" y="2880055"/>
            <a:ext cx="173334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Soil_Type</a:t>
            </a:r>
            <a:r>
              <a:rPr lang="en-US" altLang="zh-TW" dirty="0"/>
              <a:t>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指定土壤種類</a:t>
            </a:r>
            <a:r>
              <a:rPr lang="en-US" altLang="zh-TW" sz="1100" dirty="0"/>
              <a:t>)*40</a:t>
            </a:r>
            <a:endParaRPr lang="zh-TW" altLang="en-US" sz="1100" b="1" dirty="0"/>
          </a:p>
        </p:txBody>
      </p:sp>
      <p:sp>
        <p:nvSpPr>
          <p:cNvPr id="18" name="矩形 17"/>
          <p:cNvSpPr/>
          <p:nvPr/>
        </p:nvSpPr>
        <p:spPr>
          <a:xfrm>
            <a:off x="340170" y="1271296"/>
            <a:ext cx="8279842" cy="213593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517490" y="855785"/>
            <a:ext cx="886767" cy="31652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89003" y="87125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輸入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7490" y="4265384"/>
            <a:ext cx="1215851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Cover_Type</a:t>
            </a:r>
            <a:r>
              <a:rPr lang="en-US" altLang="zh-TW" sz="1800" dirty="0"/>
              <a:t> </a:t>
            </a:r>
          </a:p>
          <a:p>
            <a:r>
              <a:rPr lang="en-US" altLang="zh-TW" sz="1100" dirty="0"/>
              <a:t>(</a:t>
            </a:r>
            <a:r>
              <a:rPr lang="zh-TW" altLang="en-US" sz="1100" dirty="0"/>
              <a:t>樹木種類</a:t>
            </a:r>
            <a:r>
              <a:rPr lang="en-US" altLang="zh-TW" sz="1100" dirty="0"/>
              <a:t>)</a:t>
            </a:r>
            <a:endParaRPr lang="zh-TW" altLang="en-US" sz="1100" dirty="0"/>
          </a:p>
        </p:txBody>
      </p:sp>
      <p:sp>
        <p:nvSpPr>
          <p:cNvPr id="22" name="圓角矩形 21"/>
          <p:cNvSpPr/>
          <p:nvPr/>
        </p:nvSpPr>
        <p:spPr>
          <a:xfrm>
            <a:off x="517490" y="3678048"/>
            <a:ext cx="886767" cy="316523"/>
          </a:xfrm>
          <a:prstGeom prst="roundRect">
            <a:avLst/>
          </a:prstGeom>
          <a:solidFill>
            <a:srgbClr val="FF6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89003" y="369351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輸出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0170" y="4152041"/>
            <a:ext cx="1535522" cy="766887"/>
          </a:xfrm>
          <a:prstGeom prst="rect">
            <a:avLst/>
          </a:prstGeom>
          <a:noFill/>
          <a:ln>
            <a:solidFill>
              <a:srgbClr val="FF6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5647984" y="4305456"/>
            <a:ext cx="2457724" cy="307777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dirty="0" smtClean="0"/>
              <a:t>共有</a:t>
            </a:r>
            <a:r>
              <a:rPr lang="en-US" altLang="zh-TW" dirty="0" smtClean="0"/>
              <a:t>54</a:t>
            </a:r>
            <a:r>
              <a:rPr lang="zh-TW" altLang="en-US" dirty="0" smtClean="0"/>
              <a:t>個輸入特徵，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個輸出</a:t>
            </a:r>
            <a:endParaRPr lang="zh-TW" altLang="en-US" dirty="0"/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C05AACF9-C635-4D4F-8615-DBBC5FA99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99" y="4034643"/>
            <a:ext cx="612085" cy="6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92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5"/>
          <p:cNvSpPr/>
          <p:nvPr/>
        </p:nvSpPr>
        <p:spPr>
          <a:xfrm>
            <a:off x="978600" y="938075"/>
            <a:ext cx="3014700" cy="852600"/>
          </a:xfrm>
          <a:prstGeom prst="roundRect">
            <a:avLst>
              <a:gd name="adj" fmla="val 16667"/>
            </a:avLst>
          </a:prstGeom>
          <a:solidFill>
            <a:srgbClr val="F6CB69"/>
          </a:solidFill>
          <a:ln w="19050" cap="flat" cmpd="sng">
            <a:solidFill>
              <a:srgbClr val="F6C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1" name="Google Shape;931;p85"/>
          <p:cNvSpPr/>
          <p:nvPr/>
        </p:nvSpPr>
        <p:spPr>
          <a:xfrm>
            <a:off x="978600" y="950675"/>
            <a:ext cx="3014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 result on 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dataset?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Tips for Training Deep Learning (DL) Models</a:t>
            </a:r>
            <a:endParaRPr/>
          </a:p>
        </p:txBody>
      </p:sp>
      <p:sp>
        <p:nvSpPr>
          <p:cNvPr id="933" name="Google Shape;933;p85"/>
          <p:cNvSpPr/>
          <p:nvPr/>
        </p:nvSpPr>
        <p:spPr>
          <a:xfrm rot="5400000">
            <a:off x="2222250" y="1974063"/>
            <a:ext cx="5274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5"/>
          <p:cNvSpPr txBox="1"/>
          <p:nvPr/>
        </p:nvSpPr>
        <p:spPr>
          <a:xfrm>
            <a:off x="2630400" y="1869899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5"/>
          <p:cNvSpPr/>
          <p:nvPr/>
        </p:nvSpPr>
        <p:spPr>
          <a:xfrm>
            <a:off x="4126200" y="1223525"/>
            <a:ext cx="8916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5"/>
          <p:cNvSpPr txBox="1"/>
          <p:nvPr/>
        </p:nvSpPr>
        <p:spPr>
          <a:xfrm>
            <a:off x="4187700" y="938075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7" name="Google Shape;937;p85"/>
          <p:cNvGrpSpPr/>
          <p:nvPr/>
        </p:nvGrpSpPr>
        <p:grpSpPr>
          <a:xfrm>
            <a:off x="5150700" y="944450"/>
            <a:ext cx="3014700" cy="839850"/>
            <a:chOff x="4804500" y="1912225"/>
            <a:chExt cx="3014700" cy="839850"/>
          </a:xfrm>
        </p:grpSpPr>
        <p:sp>
          <p:nvSpPr>
            <p:cNvPr id="938" name="Google Shape;938;p85"/>
            <p:cNvSpPr/>
            <p:nvPr/>
          </p:nvSpPr>
          <p:spPr>
            <a:xfrm>
              <a:off x="4804500" y="1929175"/>
              <a:ext cx="3014700" cy="822900"/>
            </a:xfrm>
            <a:prstGeom prst="roundRect">
              <a:avLst>
                <a:gd name="adj" fmla="val 16667"/>
              </a:avLst>
            </a:prstGeom>
            <a:solidFill>
              <a:srgbClr val="F6CB69"/>
            </a:solidFill>
            <a:ln w="19050" cap="flat" cmpd="sng">
              <a:solidFill>
                <a:srgbClr val="F6CB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p85"/>
            <p:cNvSpPr/>
            <p:nvPr/>
          </p:nvSpPr>
          <p:spPr>
            <a:xfrm>
              <a:off x="4804500" y="1912225"/>
              <a:ext cx="3014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Good result on </a:t>
              </a:r>
              <a:b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testing dataset?</a:t>
              </a: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85"/>
          <p:cNvGrpSpPr/>
          <p:nvPr/>
        </p:nvGrpSpPr>
        <p:grpSpPr>
          <a:xfrm>
            <a:off x="978599" y="2446362"/>
            <a:ext cx="3014716" cy="2590800"/>
            <a:chOff x="1183700" y="2469482"/>
            <a:chExt cx="4229400" cy="2590800"/>
          </a:xfrm>
        </p:grpSpPr>
        <p:sp>
          <p:nvSpPr>
            <p:cNvPr id="941" name="Google Shape;941;p85"/>
            <p:cNvSpPr/>
            <p:nvPr/>
          </p:nvSpPr>
          <p:spPr>
            <a:xfrm>
              <a:off x="1183700" y="2469482"/>
              <a:ext cx="4229400" cy="2590800"/>
            </a:xfrm>
            <a:prstGeom prst="rect">
              <a:avLst/>
            </a:prstGeom>
            <a:solidFill>
              <a:srgbClr val="A8D9D3"/>
            </a:solidFill>
            <a:ln w="19050" cap="flat" cmpd="sng">
              <a:solidFill>
                <a:srgbClr val="A8D9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85"/>
            <p:cNvSpPr/>
            <p:nvPr/>
          </p:nvSpPr>
          <p:spPr>
            <a:xfrm>
              <a:off x="1448042" y="3904176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Activation Function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85"/>
            <p:cNvSpPr/>
            <p:nvPr/>
          </p:nvSpPr>
          <p:spPr>
            <a:xfrm>
              <a:off x="1439793" y="2615418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Loss Function</a:t>
              </a:r>
              <a:endParaRPr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85"/>
            <p:cNvSpPr/>
            <p:nvPr/>
          </p:nvSpPr>
          <p:spPr>
            <a:xfrm>
              <a:off x="1448042" y="4548556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(Optimizer)*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85"/>
            <p:cNvSpPr/>
            <p:nvPr/>
          </p:nvSpPr>
          <p:spPr>
            <a:xfrm>
              <a:off x="1455997" y="3259797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Learning Rate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85"/>
          <p:cNvSpPr/>
          <p:nvPr/>
        </p:nvSpPr>
        <p:spPr>
          <a:xfrm>
            <a:off x="5150699" y="2446350"/>
            <a:ext cx="3014700" cy="2262000"/>
          </a:xfrm>
          <a:prstGeom prst="rect">
            <a:avLst/>
          </a:prstGeom>
          <a:solidFill>
            <a:srgbClr val="A8D9D3"/>
          </a:solidFill>
          <a:ln w="19050" cap="flat" cmpd="sng">
            <a:solidFill>
              <a:srgbClr val="A8D9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85"/>
          <p:cNvSpPr/>
          <p:nvPr/>
        </p:nvSpPr>
        <p:spPr>
          <a:xfrm>
            <a:off x="5340950" y="3346350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(Early Stopping)*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85"/>
          <p:cNvSpPr/>
          <p:nvPr/>
        </p:nvSpPr>
        <p:spPr>
          <a:xfrm>
            <a:off x="5340950" y="2668675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85"/>
          <p:cNvSpPr/>
          <p:nvPr/>
        </p:nvSpPr>
        <p:spPr>
          <a:xfrm>
            <a:off x="5323488" y="4024026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(Dropout)*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85"/>
          <p:cNvSpPr/>
          <p:nvPr/>
        </p:nvSpPr>
        <p:spPr>
          <a:xfrm rot="5400000">
            <a:off x="6394350" y="1970875"/>
            <a:ext cx="5274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85"/>
          <p:cNvSpPr txBox="1"/>
          <p:nvPr/>
        </p:nvSpPr>
        <p:spPr>
          <a:xfrm>
            <a:off x="6802500" y="1869912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452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068"/>
              </p:ext>
            </p:extLst>
          </p:nvPr>
        </p:nvGraphicFramePr>
        <p:xfrm>
          <a:off x="743578" y="1873420"/>
          <a:ext cx="7656844" cy="1874520"/>
        </p:xfrm>
        <a:graphic>
          <a:graphicData uri="http://schemas.openxmlformats.org/drawingml/2006/table">
            <a:tbl>
              <a:tblPr firstRow="1" bandRow="1">
                <a:tableStyleId>{9CEE7E21-7FF2-48F6-9FC8-05549BC23BCA}</a:tableStyleId>
              </a:tblPr>
              <a:tblGrid>
                <a:gridCol w="1195754">
                  <a:extLst>
                    <a:ext uri="{9D8B030D-6E8A-4147-A177-3AD203B41FA5}">
                      <a16:colId xmlns:a16="http://schemas.microsoft.com/office/drawing/2014/main" val="2951539023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894673796"/>
                    </a:ext>
                  </a:extLst>
                </a:gridCol>
                <a:gridCol w="1095271">
                  <a:extLst>
                    <a:ext uri="{9D8B030D-6E8A-4147-A177-3AD203B41FA5}">
                      <a16:colId xmlns:a16="http://schemas.microsoft.com/office/drawing/2014/main" val="179355837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888414187"/>
                    </a:ext>
                  </a:extLst>
                </a:gridCol>
                <a:gridCol w="1467059">
                  <a:extLst>
                    <a:ext uri="{9D8B030D-6E8A-4147-A177-3AD203B41FA5}">
                      <a16:colId xmlns:a16="http://schemas.microsoft.com/office/drawing/2014/main" val="1673995597"/>
                    </a:ext>
                  </a:extLst>
                </a:gridCol>
                <a:gridCol w="1547446">
                  <a:extLst>
                    <a:ext uri="{9D8B030D-6E8A-4147-A177-3AD203B41FA5}">
                      <a16:colId xmlns:a16="http://schemas.microsoft.com/office/drawing/2014/main" val="688081717"/>
                    </a:ext>
                  </a:extLst>
                </a:gridCol>
              </a:tblGrid>
              <a:tr h="645955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Elevation</a:t>
                      </a:r>
                    </a:p>
                    <a:p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海拔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Aspect </a:t>
                      </a:r>
                    </a:p>
                    <a:p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方位角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Slope </a:t>
                      </a:r>
                    </a:p>
                    <a:p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坡度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Horizontal_Distance_To_Hydrology</a:t>
                      </a:r>
                      <a:r>
                        <a:rPr lang="en-US" altLang="zh-TW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lang="en-US" altLang="zh-TW" sz="11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水源水平距離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Vertical_Distance_To_Hydrology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1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水源垂直距離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Horizontal_Distance_To_Roadways</a:t>
                      </a:r>
                      <a:endParaRPr lang="en-US" altLang="zh-TW" sz="11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最近道路水平距離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Hillshade_9am </a:t>
                      </a:r>
                    </a:p>
                    <a:p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夏至上午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點山丘索引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Hillshade_Noon</a:t>
                      </a:r>
                      <a:endParaRPr lang="en-US" altLang="zh-TW" sz="105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夏至中午丘索引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Hillshade_3pm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夏至下午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點山丘索引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Horizontal_Distance_To_Fire_Points</a:t>
                      </a:r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水平火源距離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Wilderness_Area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指定荒野地區種類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zh-TW" altLang="en-US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*</a:t>
                      </a:r>
                      <a:r>
                        <a:rPr lang="en-US" altLang="zh-TW" sz="9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</a:t>
                      </a:r>
                      <a:endParaRPr lang="zh-TW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0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Soil_Type</a:t>
                      </a:r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指定土壤種類</a:t>
                      </a:r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)*40</a:t>
                      </a:r>
                      <a:endParaRPr lang="zh-TW" altLang="en-US" sz="1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33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Cover_Type</a:t>
                      </a: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  <a:p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zh-TW" alt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樹木種類</a:t>
                      </a:r>
                      <a:r>
                        <a:rPr lang="en-US" altLang="zh-TW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zh-TW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39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71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4899BE8E-B4E7-D74C-AF70-67003809899D}"/>
              </a:ext>
            </a:extLst>
          </p:cNvPr>
          <p:cNvSpPr/>
          <p:nvPr/>
        </p:nvSpPr>
        <p:spPr>
          <a:xfrm>
            <a:off x="3553709" y="1092449"/>
            <a:ext cx="3825809" cy="3533637"/>
          </a:xfrm>
          <a:prstGeom prst="roundRect">
            <a:avLst>
              <a:gd name="adj" fmla="val 7339"/>
            </a:avLst>
          </a:prstGeom>
          <a:solidFill>
            <a:srgbClr val="FC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D482304E-F7F9-604C-96BE-C1981E390355}"/>
              </a:ext>
            </a:extLst>
          </p:cNvPr>
          <p:cNvSpPr/>
          <p:nvPr/>
        </p:nvSpPr>
        <p:spPr>
          <a:xfrm>
            <a:off x="1467293" y="1080893"/>
            <a:ext cx="2009554" cy="3533637"/>
          </a:xfrm>
          <a:prstGeom prst="roundRect">
            <a:avLst>
              <a:gd name="adj" fmla="val 15609"/>
            </a:avLst>
          </a:prstGeom>
          <a:solidFill>
            <a:srgbClr val="F1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EF99E-7671-D24A-A9E1-3B5189F3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516AD5-76C6-8248-9DE3-1FD598511AA2}"/>
              </a:ext>
            </a:extLst>
          </p:cNvPr>
          <p:cNvCxnSpPr>
            <a:cxnSpLocks/>
          </p:cNvCxnSpPr>
          <p:nvPr/>
        </p:nvCxnSpPr>
        <p:spPr>
          <a:xfrm flipV="1">
            <a:off x="1865816" y="1393466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2B7375-77BB-7145-8648-B8F1529A0346}"/>
              </a:ext>
            </a:extLst>
          </p:cNvPr>
          <p:cNvCxnSpPr>
            <a:cxnSpLocks/>
          </p:cNvCxnSpPr>
          <p:nvPr/>
        </p:nvCxnSpPr>
        <p:spPr>
          <a:xfrm>
            <a:off x="1753040" y="2563644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FDE52C-0197-C549-BA47-3D4E918BA9BD}"/>
              </a:ext>
            </a:extLst>
          </p:cNvPr>
          <p:cNvSpPr/>
          <p:nvPr/>
        </p:nvSpPr>
        <p:spPr>
          <a:xfrm>
            <a:off x="2021264" y="19487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D5023C-87EA-C446-958D-A71BA8E61F98}"/>
              </a:ext>
            </a:extLst>
          </p:cNvPr>
          <p:cNvSpPr/>
          <p:nvPr/>
        </p:nvSpPr>
        <p:spPr>
          <a:xfrm>
            <a:off x="2173664" y="2101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D66771-964D-2741-9E03-66321C6E9690}"/>
              </a:ext>
            </a:extLst>
          </p:cNvPr>
          <p:cNvSpPr/>
          <p:nvPr/>
        </p:nvSpPr>
        <p:spPr>
          <a:xfrm>
            <a:off x="2326064" y="22535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9A21F-C078-194B-A546-95B3A9068246}"/>
              </a:ext>
            </a:extLst>
          </p:cNvPr>
          <p:cNvSpPr/>
          <p:nvPr/>
        </p:nvSpPr>
        <p:spPr>
          <a:xfrm>
            <a:off x="2119664" y="22783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6C31F7-05DC-4C49-8463-EAB73CFCF23A}"/>
              </a:ext>
            </a:extLst>
          </p:cNvPr>
          <p:cNvSpPr/>
          <p:nvPr/>
        </p:nvSpPr>
        <p:spPr>
          <a:xfrm>
            <a:off x="1978593" y="2155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968AB-1F6C-0142-BC76-D35BDEFB32AD}"/>
              </a:ext>
            </a:extLst>
          </p:cNvPr>
          <p:cNvSpPr/>
          <p:nvPr/>
        </p:nvSpPr>
        <p:spPr>
          <a:xfrm>
            <a:off x="2218064" y="192785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74EC02-3849-D64C-901C-70B5A21D924E}"/>
              </a:ext>
            </a:extLst>
          </p:cNvPr>
          <p:cNvSpPr/>
          <p:nvPr/>
        </p:nvSpPr>
        <p:spPr>
          <a:xfrm>
            <a:off x="2326064" y="20568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CE46CE-C512-444B-B2C5-DC6EAF28B77E}"/>
              </a:ext>
            </a:extLst>
          </p:cNvPr>
          <p:cNvSpPr/>
          <p:nvPr/>
        </p:nvSpPr>
        <p:spPr>
          <a:xfrm>
            <a:off x="2569904" y="16804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AED98C-2B2C-6840-AB74-5EBE6A8C6A0F}"/>
              </a:ext>
            </a:extLst>
          </p:cNvPr>
          <p:cNvSpPr/>
          <p:nvPr/>
        </p:nvSpPr>
        <p:spPr>
          <a:xfrm>
            <a:off x="2722304" y="18328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39A78-F964-224C-9D7C-276494D62201}"/>
              </a:ext>
            </a:extLst>
          </p:cNvPr>
          <p:cNvSpPr/>
          <p:nvPr/>
        </p:nvSpPr>
        <p:spPr>
          <a:xfrm>
            <a:off x="2768024" y="163623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488E87-8C85-2E4B-BB13-0AE2E23B4FCF}"/>
              </a:ext>
            </a:extLst>
          </p:cNvPr>
          <p:cNvSpPr/>
          <p:nvPr/>
        </p:nvSpPr>
        <p:spPr>
          <a:xfrm>
            <a:off x="2904704" y="1783935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70CB61-A8D3-E54E-9AC4-80C08F5F68F2}"/>
              </a:ext>
            </a:extLst>
          </p:cNvPr>
          <p:cNvSpPr/>
          <p:nvPr/>
        </p:nvSpPr>
        <p:spPr>
          <a:xfrm>
            <a:off x="2874704" y="19852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2008E9-9AF7-224A-BF87-1FBBC25C8A6E}"/>
              </a:ext>
            </a:extLst>
          </p:cNvPr>
          <p:cNvSpPr/>
          <p:nvPr/>
        </p:nvSpPr>
        <p:spPr>
          <a:xfrm>
            <a:off x="2569904" y="185420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1C5D63-2138-6F42-9059-325ED93AE217}"/>
              </a:ext>
            </a:extLst>
          </p:cNvPr>
          <p:cNvSpPr/>
          <p:nvPr/>
        </p:nvSpPr>
        <p:spPr>
          <a:xfrm>
            <a:off x="2677904" y="2000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A5CE06-8FCE-7B43-95AF-3FCD4E79F6C5}"/>
              </a:ext>
            </a:extLst>
          </p:cNvPr>
          <p:cNvCxnSpPr>
            <a:cxnSpLocks/>
          </p:cNvCxnSpPr>
          <p:nvPr/>
        </p:nvCxnSpPr>
        <p:spPr>
          <a:xfrm flipV="1">
            <a:off x="3836183" y="1393466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E5E7D-7385-4E4E-9D0A-4CE26C497E16}"/>
              </a:ext>
            </a:extLst>
          </p:cNvPr>
          <p:cNvCxnSpPr>
            <a:cxnSpLocks/>
          </p:cNvCxnSpPr>
          <p:nvPr/>
        </p:nvCxnSpPr>
        <p:spPr>
          <a:xfrm>
            <a:off x="3723407" y="2563644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17BBEAB-4646-EF48-AB03-0B9DA362DBFD}"/>
              </a:ext>
            </a:extLst>
          </p:cNvPr>
          <p:cNvSpPr/>
          <p:nvPr/>
        </p:nvSpPr>
        <p:spPr>
          <a:xfrm>
            <a:off x="3991631" y="19487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CCE91B-2070-C041-8B44-4098DF94C3A9}"/>
              </a:ext>
            </a:extLst>
          </p:cNvPr>
          <p:cNvSpPr/>
          <p:nvPr/>
        </p:nvSpPr>
        <p:spPr>
          <a:xfrm>
            <a:off x="4144031" y="2101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361F7F-2B22-BA4C-84D8-609171271AAB}"/>
              </a:ext>
            </a:extLst>
          </p:cNvPr>
          <p:cNvSpPr/>
          <p:nvPr/>
        </p:nvSpPr>
        <p:spPr>
          <a:xfrm>
            <a:off x="4296431" y="22535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321EEA-9FA9-2941-A038-89BFFE08752D}"/>
              </a:ext>
            </a:extLst>
          </p:cNvPr>
          <p:cNvSpPr/>
          <p:nvPr/>
        </p:nvSpPr>
        <p:spPr>
          <a:xfrm>
            <a:off x="4090031" y="22783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965DA8-2B5C-624D-A465-0E42DA396299}"/>
              </a:ext>
            </a:extLst>
          </p:cNvPr>
          <p:cNvSpPr/>
          <p:nvPr/>
        </p:nvSpPr>
        <p:spPr>
          <a:xfrm>
            <a:off x="3948960" y="2155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58955-8297-E84A-9D16-E5FAD23B7522}"/>
              </a:ext>
            </a:extLst>
          </p:cNvPr>
          <p:cNvSpPr/>
          <p:nvPr/>
        </p:nvSpPr>
        <p:spPr>
          <a:xfrm>
            <a:off x="4188431" y="192785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ACD644-BF56-684F-B5E0-198680C3F7B4}"/>
              </a:ext>
            </a:extLst>
          </p:cNvPr>
          <p:cNvSpPr/>
          <p:nvPr/>
        </p:nvSpPr>
        <p:spPr>
          <a:xfrm>
            <a:off x="4296431" y="20568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4966FE-71EB-2743-8625-E837FE05D516}"/>
              </a:ext>
            </a:extLst>
          </p:cNvPr>
          <p:cNvSpPr/>
          <p:nvPr/>
        </p:nvSpPr>
        <p:spPr>
          <a:xfrm>
            <a:off x="4540271" y="16804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AC39-E8AC-0B4D-B48C-BE4203A2861A}"/>
              </a:ext>
            </a:extLst>
          </p:cNvPr>
          <p:cNvSpPr/>
          <p:nvPr/>
        </p:nvSpPr>
        <p:spPr>
          <a:xfrm>
            <a:off x="4692671" y="18328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E26368-12D9-2541-A2BF-268058E92FCB}"/>
              </a:ext>
            </a:extLst>
          </p:cNvPr>
          <p:cNvSpPr/>
          <p:nvPr/>
        </p:nvSpPr>
        <p:spPr>
          <a:xfrm>
            <a:off x="4738391" y="163623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3DF065-8E29-0944-AC50-48279ED28FCE}"/>
              </a:ext>
            </a:extLst>
          </p:cNvPr>
          <p:cNvSpPr/>
          <p:nvPr/>
        </p:nvSpPr>
        <p:spPr>
          <a:xfrm>
            <a:off x="4875071" y="1783935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C44FC5-7B46-674D-BADC-D0BD517D1C2D}"/>
              </a:ext>
            </a:extLst>
          </p:cNvPr>
          <p:cNvSpPr/>
          <p:nvPr/>
        </p:nvSpPr>
        <p:spPr>
          <a:xfrm>
            <a:off x="4845071" y="19852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44F2F9-B3AD-7446-9637-7EA5B6A6CA30}"/>
              </a:ext>
            </a:extLst>
          </p:cNvPr>
          <p:cNvSpPr/>
          <p:nvPr/>
        </p:nvSpPr>
        <p:spPr>
          <a:xfrm>
            <a:off x="4540271" y="185420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92FA1FE-495D-2546-B522-4078CA7E862F}"/>
              </a:ext>
            </a:extLst>
          </p:cNvPr>
          <p:cNvSpPr/>
          <p:nvPr/>
        </p:nvSpPr>
        <p:spPr>
          <a:xfrm>
            <a:off x="4648271" y="2000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C1DC7A-E63E-8F43-AE58-2282194D3281}"/>
              </a:ext>
            </a:extLst>
          </p:cNvPr>
          <p:cNvSpPr/>
          <p:nvPr/>
        </p:nvSpPr>
        <p:spPr>
          <a:xfrm>
            <a:off x="4167767" y="173122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ACD58A-DED1-FE4A-A1AF-105AF1030BBA}"/>
              </a:ext>
            </a:extLst>
          </p:cNvPr>
          <p:cNvSpPr/>
          <p:nvPr/>
        </p:nvSpPr>
        <p:spPr>
          <a:xfrm>
            <a:off x="4451409" y="235394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D0584A-C6A2-C64E-B206-3092336D7586}"/>
              </a:ext>
            </a:extLst>
          </p:cNvPr>
          <p:cNvSpPr/>
          <p:nvPr/>
        </p:nvSpPr>
        <p:spPr>
          <a:xfrm>
            <a:off x="3938926" y="169238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5D778EA-0D2D-DC4C-AE58-B0146D9A97AB}"/>
              </a:ext>
            </a:extLst>
          </p:cNvPr>
          <p:cNvSpPr/>
          <p:nvPr/>
        </p:nvSpPr>
        <p:spPr>
          <a:xfrm>
            <a:off x="4992658" y="1946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7BB5BA-53D6-EB41-8212-D43C9D4A6BA9}"/>
              </a:ext>
            </a:extLst>
          </p:cNvPr>
          <p:cNvSpPr/>
          <p:nvPr/>
        </p:nvSpPr>
        <p:spPr>
          <a:xfrm>
            <a:off x="4800671" y="2138469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8CAADA-FEAD-3C45-BBB0-3B73FC62891B}"/>
              </a:ext>
            </a:extLst>
          </p:cNvPr>
          <p:cNvSpPr/>
          <p:nvPr/>
        </p:nvSpPr>
        <p:spPr>
          <a:xfrm>
            <a:off x="4983514" y="215509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31CC87-6368-8041-B17C-3EF6AA1D89D2}"/>
              </a:ext>
            </a:extLst>
          </p:cNvPr>
          <p:cNvSpPr/>
          <p:nvPr/>
        </p:nvSpPr>
        <p:spPr>
          <a:xfrm>
            <a:off x="4890791" y="2264119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BB74DE-F65D-FF4C-9226-2A8130A28FE2}"/>
              </a:ext>
            </a:extLst>
          </p:cNvPr>
          <p:cNvCxnSpPr/>
          <p:nvPr/>
        </p:nvCxnSpPr>
        <p:spPr>
          <a:xfrm>
            <a:off x="4195199" y="1491510"/>
            <a:ext cx="632904" cy="10721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720C90-8AC1-5A4F-AD31-FA1F48E1780C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2776304" y="1744231"/>
            <a:ext cx="45720" cy="8863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DEAA88-CE4E-BA4B-8C71-8184F692A28E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2830304" y="1837935"/>
            <a:ext cx="74400" cy="4892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72809E-3659-AF49-851B-C07D67468808}"/>
              </a:ext>
            </a:extLst>
          </p:cNvPr>
          <p:cNvCxnSpPr>
            <a:cxnSpLocks/>
            <a:stCxn id="18" idx="5"/>
            <a:endCxn id="21" idx="1"/>
          </p:cNvCxnSpPr>
          <p:nvPr/>
        </p:nvCxnSpPr>
        <p:spPr>
          <a:xfrm>
            <a:off x="2814488" y="1925048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A317B-091D-8C4E-9529-7EE6B3AAFC62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>
          <a:xfrm flipH="1">
            <a:off x="2731904" y="1940864"/>
            <a:ext cx="44400" cy="6009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1431D1-EC71-8E43-8947-FC7E77DCF860}"/>
              </a:ext>
            </a:extLst>
          </p:cNvPr>
          <p:cNvCxnSpPr>
            <a:cxnSpLocks/>
            <a:stCxn id="17" idx="5"/>
            <a:endCxn id="18" idx="1"/>
          </p:cNvCxnSpPr>
          <p:nvPr/>
        </p:nvCxnSpPr>
        <p:spPr>
          <a:xfrm>
            <a:off x="2662088" y="1772648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AD14CB8-7EF5-2849-8EC6-64CF98B6FE64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 flipV="1">
            <a:off x="2677904" y="1886864"/>
            <a:ext cx="44400" cy="2133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725AD2-0427-8442-98B8-F6BF895D3979}"/>
              </a:ext>
            </a:extLst>
          </p:cNvPr>
          <p:cNvCxnSpPr>
            <a:cxnSpLocks/>
            <a:stCxn id="15" idx="3"/>
            <a:endCxn id="11" idx="0"/>
          </p:cNvCxnSpPr>
          <p:nvPr/>
        </p:nvCxnSpPr>
        <p:spPr>
          <a:xfrm flipH="1">
            <a:off x="2227664" y="2020042"/>
            <a:ext cx="6216" cy="8106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D895F-ED71-C14A-A345-C1DC1FE938CC}"/>
              </a:ext>
            </a:extLst>
          </p:cNvPr>
          <p:cNvCxnSpPr>
            <a:cxnSpLocks/>
            <a:stCxn id="16" idx="3"/>
            <a:endCxn id="11" idx="6"/>
          </p:cNvCxnSpPr>
          <p:nvPr/>
        </p:nvCxnSpPr>
        <p:spPr>
          <a:xfrm flipH="1">
            <a:off x="2281664" y="2149061"/>
            <a:ext cx="60216" cy="604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CECFB7-3CEF-414B-9CB9-D8300707AA21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2265848" y="2193294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9562686-2453-3440-8575-EFC23B4FEC8A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2173664" y="2209110"/>
            <a:ext cx="54000" cy="6926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F65915A-E002-FA44-8E25-CBBFAB86F3A6}"/>
              </a:ext>
            </a:extLst>
          </p:cNvPr>
          <p:cNvCxnSpPr>
            <a:cxnSpLocks/>
            <a:stCxn id="11" idx="2"/>
            <a:endCxn id="14" idx="6"/>
          </p:cNvCxnSpPr>
          <p:nvPr/>
        </p:nvCxnSpPr>
        <p:spPr>
          <a:xfrm flipH="1">
            <a:off x="2086593" y="2155110"/>
            <a:ext cx="87071" cy="540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73E9929-100F-4549-ADC5-A500A37F2AEF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2113448" y="2040894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CEA260A-04D9-ED4D-A86B-8194A562DDDE}"/>
              </a:ext>
            </a:extLst>
          </p:cNvPr>
          <p:cNvSpPr/>
          <p:nvPr/>
        </p:nvSpPr>
        <p:spPr>
          <a:xfrm>
            <a:off x="3096958" y="239219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1DC3B23-D130-6645-AD23-02B0AEABD0CE}"/>
              </a:ext>
            </a:extLst>
          </p:cNvPr>
          <p:cNvSpPr/>
          <p:nvPr/>
        </p:nvSpPr>
        <p:spPr>
          <a:xfrm>
            <a:off x="1728599" y="108671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C890CB-2423-1349-A3B5-7177136B3B34}"/>
              </a:ext>
            </a:extLst>
          </p:cNvPr>
          <p:cNvSpPr/>
          <p:nvPr/>
        </p:nvSpPr>
        <p:spPr>
          <a:xfrm>
            <a:off x="5070918" y="238637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2AA2F2E-6FF6-6546-A0D1-A7F54B477496}"/>
              </a:ext>
            </a:extLst>
          </p:cNvPr>
          <p:cNvSpPr/>
          <p:nvPr/>
        </p:nvSpPr>
        <p:spPr>
          <a:xfrm>
            <a:off x="3702559" y="108089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BBD3EDE-EA21-D94C-A175-04CE1B4391F5}"/>
              </a:ext>
            </a:extLst>
          </p:cNvPr>
          <p:cNvCxnSpPr>
            <a:cxnSpLocks/>
          </p:cNvCxnSpPr>
          <p:nvPr/>
        </p:nvCxnSpPr>
        <p:spPr>
          <a:xfrm flipV="1">
            <a:off x="5842508" y="1401572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7E9D2BF-79C8-114A-979E-3961A21B8233}"/>
              </a:ext>
            </a:extLst>
          </p:cNvPr>
          <p:cNvCxnSpPr>
            <a:cxnSpLocks/>
          </p:cNvCxnSpPr>
          <p:nvPr/>
        </p:nvCxnSpPr>
        <p:spPr>
          <a:xfrm>
            <a:off x="5729732" y="2571750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738885D-0D93-B34A-8F8E-3C6F173558E2}"/>
              </a:ext>
            </a:extLst>
          </p:cNvPr>
          <p:cNvSpPr/>
          <p:nvPr/>
        </p:nvSpPr>
        <p:spPr>
          <a:xfrm>
            <a:off x="7077243" y="239448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D646BA0-0F04-3F4C-8930-33DDECF74E0B}"/>
              </a:ext>
            </a:extLst>
          </p:cNvPr>
          <p:cNvSpPr/>
          <p:nvPr/>
        </p:nvSpPr>
        <p:spPr>
          <a:xfrm>
            <a:off x="5708884" y="108899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4DCABE2-504F-974E-9566-8E7AE20EE8A2}"/>
              </a:ext>
            </a:extLst>
          </p:cNvPr>
          <p:cNvSpPr/>
          <p:nvPr/>
        </p:nvSpPr>
        <p:spPr>
          <a:xfrm>
            <a:off x="6028801" y="202004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A62CAA2-5D87-7B43-8E86-B66FFDB450A8}"/>
              </a:ext>
            </a:extLst>
          </p:cNvPr>
          <p:cNvSpPr/>
          <p:nvPr/>
        </p:nvSpPr>
        <p:spPr>
          <a:xfrm>
            <a:off x="6780812" y="1649810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6388ECC-EEFB-F549-90F5-0C0AC01BAD50}"/>
              </a:ext>
            </a:extLst>
          </p:cNvPr>
          <p:cNvSpPr/>
          <p:nvPr/>
        </p:nvSpPr>
        <p:spPr>
          <a:xfrm>
            <a:off x="6211201" y="1971113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21670BE-46D2-0E45-8E5D-ABAB5A012277}"/>
              </a:ext>
            </a:extLst>
          </p:cNvPr>
          <p:cNvSpPr/>
          <p:nvPr/>
        </p:nvSpPr>
        <p:spPr>
          <a:xfrm>
            <a:off x="6181201" y="217244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B80151B-75B1-A946-8CA7-F0CEF8F45201}"/>
              </a:ext>
            </a:extLst>
          </p:cNvPr>
          <p:cNvSpPr/>
          <p:nvPr/>
        </p:nvSpPr>
        <p:spPr>
          <a:xfrm>
            <a:off x="5984401" y="218813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1DCEE6D-9B47-A94A-810B-E3889F2C1114}"/>
              </a:ext>
            </a:extLst>
          </p:cNvPr>
          <p:cNvSpPr/>
          <p:nvPr/>
        </p:nvSpPr>
        <p:spPr>
          <a:xfrm>
            <a:off x="6328788" y="213413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85107D9-E8B3-EF4E-AF3F-C0EE42C13C43}"/>
              </a:ext>
            </a:extLst>
          </p:cNvPr>
          <p:cNvSpPr/>
          <p:nvPr/>
        </p:nvSpPr>
        <p:spPr>
          <a:xfrm>
            <a:off x="6412788" y="1791781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559A3C-7709-7A47-B883-964FF639B814}"/>
              </a:ext>
            </a:extLst>
          </p:cNvPr>
          <p:cNvSpPr/>
          <p:nvPr/>
        </p:nvSpPr>
        <p:spPr>
          <a:xfrm>
            <a:off x="6382788" y="1993110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6B2DFFC-D740-314D-AD8D-983899636EF4}"/>
              </a:ext>
            </a:extLst>
          </p:cNvPr>
          <p:cNvSpPr/>
          <p:nvPr/>
        </p:nvSpPr>
        <p:spPr>
          <a:xfrm>
            <a:off x="6530375" y="1954806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EEA1AB2-A481-7B4D-992E-F63A591857B1}"/>
              </a:ext>
            </a:extLst>
          </p:cNvPr>
          <p:cNvSpPr/>
          <p:nvPr/>
        </p:nvSpPr>
        <p:spPr>
          <a:xfrm rot="3610622">
            <a:off x="6633947" y="163053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0C1ED81-9B48-9144-8E73-1ABFCDDB5EAF}"/>
              </a:ext>
            </a:extLst>
          </p:cNvPr>
          <p:cNvSpPr/>
          <p:nvPr/>
        </p:nvSpPr>
        <p:spPr>
          <a:xfrm rot="3610622">
            <a:off x="6603947" y="1831861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9E8B036-FCA9-FC47-8434-C8B84F53CC57}"/>
              </a:ext>
            </a:extLst>
          </p:cNvPr>
          <p:cNvSpPr/>
          <p:nvPr/>
        </p:nvSpPr>
        <p:spPr>
          <a:xfrm rot="3610622">
            <a:off x="6751534" y="1793557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8443894-66C2-444A-B8D3-F8E8E7BA5210}"/>
              </a:ext>
            </a:extLst>
          </p:cNvPr>
          <p:cNvSpPr/>
          <p:nvPr/>
        </p:nvSpPr>
        <p:spPr>
          <a:xfrm>
            <a:off x="6941484" y="171864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B903086-6704-3546-BF65-498A3EE4B818}"/>
              </a:ext>
            </a:extLst>
          </p:cNvPr>
          <p:cNvSpPr/>
          <p:nvPr/>
        </p:nvSpPr>
        <p:spPr>
          <a:xfrm>
            <a:off x="6907973" y="155510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B56D6AA-8ACC-DA49-8A62-102CBE92E818}"/>
              </a:ext>
            </a:extLst>
          </p:cNvPr>
          <p:cNvCxnSpPr>
            <a:cxnSpLocks/>
          </p:cNvCxnSpPr>
          <p:nvPr/>
        </p:nvCxnSpPr>
        <p:spPr>
          <a:xfrm flipH="1">
            <a:off x="5904095" y="1517283"/>
            <a:ext cx="1229475" cy="76109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3F5F39EC-9623-CA46-84C4-FD61079BC198}"/>
              </a:ext>
            </a:extLst>
          </p:cNvPr>
          <p:cNvSpPr/>
          <p:nvPr/>
        </p:nvSpPr>
        <p:spPr>
          <a:xfrm>
            <a:off x="1695693" y="2825498"/>
            <a:ext cx="1667218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E5EA22-F572-044C-A026-339A4952615B}"/>
              </a:ext>
            </a:extLst>
          </p:cNvPr>
          <p:cNvSpPr/>
          <p:nvPr/>
        </p:nvSpPr>
        <p:spPr>
          <a:xfrm>
            <a:off x="1725924" y="2849743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Un-supervised learning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B3AEA45B-991C-5D4E-88DB-D57259AE4242}"/>
              </a:ext>
            </a:extLst>
          </p:cNvPr>
          <p:cNvSpPr/>
          <p:nvPr/>
        </p:nvSpPr>
        <p:spPr>
          <a:xfrm>
            <a:off x="3854369" y="2824633"/>
            <a:ext cx="321675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2EB21B0-DE80-4641-90E7-FBB1C5FF1AE3}"/>
              </a:ext>
            </a:extLst>
          </p:cNvPr>
          <p:cNvSpPr/>
          <p:nvPr/>
        </p:nvSpPr>
        <p:spPr>
          <a:xfrm>
            <a:off x="3884599" y="2848878"/>
            <a:ext cx="30568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>
                <a:solidFill>
                  <a:schemeClr val="bg1"/>
                </a:solidFill>
              </a:rPr>
              <a:t>Supervised learning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1D7BAD3-72A4-A04A-B77B-A0B781DAAD8E}"/>
              </a:ext>
            </a:extLst>
          </p:cNvPr>
          <p:cNvSpPr/>
          <p:nvPr/>
        </p:nvSpPr>
        <p:spPr>
          <a:xfrm>
            <a:off x="4685420" y="3214253"/>
            <a:ext cx="16337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需要</a:t>
            </a:r>
            <a:r>
              <a:rPr lang="zh-CN" altLang="en-US" sz="1100" b="1" dirty="0">
                <a:solidFill>
                  <a:srgbClr val="002060"/>
                </a:solidFill>
              </a:rPr>
              <a:t>標籤</a:t>
            </a:r>
            <a:r>
              <a:rPr lang="en-US" altLang="zh-CN" sz="1100" b="1" dirty="0">
                <a:solidFill>
                  <a:srgbClr val="002060"/>
                </a:solidFill>
              </a:rPr>
              <a:t>/</a:t>
            </a:r>
            <a:r>
              <a:rPr lang="zh-CN" altLang="en-US" sz="1100" b="1" dirty="0">
                <a:solidFill>
                  <a:srgbClr val="002060"/>
                </a:solidFill>
              </a:rPr>
              <a:t>答案</a:t>
            </a:r>
            <a:r>
              <a:rPr lang="zh-CN" altLang="en-US" sz="1100" dirty="0">
                <a:solidFill>
                  <a:srgbClr val="002060"/>
                </a:solidFill>
              </a:rPr>
              <a:t>才能學習</a:t>
            </a:r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C034F8B-FA46-E643-B043-2AA7D7EB17A2}"/>
              </a:ext>
            </a:extLst>
          </p:cNvPr>
          <p:cNvSpPr/>
          <p:nvPr/>
        </p:nvSpPr>
        <p:spPr>
          <a:xfrm>
            <a:off x="1764481" y="3206085"/>
            <a:ext cx="16337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無需</a:t>
            </a:r>
            <a:r>
              <a:rPr lang="zh-CN" altLang="en-US" sz="1100" b="1" dirty="0">
                <a:solidFill>
                  <a:srgbClr val="002060"/>
                </a:solidFill>
              </a:rPr>
              <a:t>標籤</a:t>
            </a:r>
            <a:r>
              <a:rPr lang="en-US" altLang="zh-CN" sz="1100" b="1" dirty="0">
                <a:solidFill>
                  <a:srgbClr val="002060"/>
                </a:solidFill>
              </a:rPr>
              <a:t>/</a:t>
            </a:r>
            <a:r>
              <a:rPr lang="zh-CN" altLang="en-US" sz="1100" b="1" dirty="0">
                <a:solidFill>
                  <a:srgbClr val="002060"/>
                </a:solidFill>
              </a:rPr>
              <a:t>答案</a:t>
            </a:r>
            <a:r>
              <a:rPr lang="zh-CN" altLang="en-US" sz="1100" dirty="0">
                <a:solidFill>
                  <a:srgbClr val="002060"/>
                </a:solidFill>
              </a:rPr>
              <a:t>即可學習</a:t>
            </a:r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60F61E9C-D4AE-1D4B-9282-B248B7138EB6}"/>
              </a:ext>
            </a:extLst>
          </p:cNvPr>
          <p:cNvSpPr/>
          <p:nvPr/>
        </p:nvSpPr>
        <p:spPr>
          <a:xfrm>
            <a:off x="2122825" y="3649303"/>
            <a:ext cx="85129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B129FE-A6F3-8D4B-9864-C5452C6B525D}"/>
              </a:ext>
            </a:extLst>
          </p:cNvPr>
          <p:cNvSpPr/>
          <p:nvPr/>
        </p:nvSpPr>
        <p:spPr>
          <a:xfrm>
            <a:off x="2153055" y="3673548"/>
            <a:ext cx="8210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Clustering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C8362F7C-70A2-F449-95EE-4E5D3D950069}"/>
              </a:ext>
            </a:extLst>
          </p:cNvPr>
          <p:cNvSpPr/>
          <p:nvPr/>
        </p:nvSpPr>
        <p:spPr>
          <a:xfrm>
            <a:off x="4059801" y="3650081"/>
            <a:ext cx="10291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0BED65A-BEB5-0244-B9F9-050615AE7DD8}"/>
              </a:ext>
            </a:extLst>
          </p:cNvPr>
          <p:cNvSpPr/>
          <p:nvPr/>
        </p:nvSpPr>
        <p:spPr>
          <a:xfrm>
            <a:off x="4079716" y="3663290"/>
            <a:ext cx="10291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Classification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2EA26A5E-4BE2-914B-BFB1-9DB2F40BFCDE}"/>
              </a:ext>
            </a:extLst>
          </p:cNvPr>
          <p:cNvSpPr/>
          <p:nvPr/>
        </p:nvSpPr>
        <p:spPr>
          <a:xfrm>
            <a:off x="5974742" y="3649303"/>
            <a:ext cx="10291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59C0DBF-EFCA-064A-9552-18454A2AC171}"/>
              </a:ext>
            </a:extLst>
          </p:cNvPr>
          <p:cNvSpPr/>
          <p:nvPr/>
        </p:nvSpPr>
        <p:spPr>
          <a:xfrm>
            <a:off x="6037189" y="3662512"/>
            <a:ext cx="9071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Regression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43B12C2-B6F2-DE48-910E-0010553B6014}"/>
              </a:ext>
            </a:extLst>
          </p:cNvPr>
          <p:cNvSpPr/>
          <p:nvPr/>
        </p:nvSpPr>
        <p:spPr>
          <a:xfrm>
            <a:off x="1781935" y="4067230"/>
            <a:ext cx="1535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將相似的資料群聚在一起</a:t>
            </a:r>
            <a:endParaRPr lang="en-US" sz="1100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BAFB57-A8A6-C34D-A47F-84FCE20402D6}"/>
              </a:ext>
            </a:extLst>
          </p:cNvPr>
          <p:cNvSpPr/>
          <p:nvPr/>
        </p:nvSpPr>
        <p:spPr>
          <a:xfrm>
            <a:off x="3857631" y="4072256"/>
            <a:ext cx="1535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根據標籤將資料分類</a:t>
            </a:r>
            <a:endParaRPr lang="en-US" sz="110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9D77332-39EF-D245-A458-B53714C1B009}"/>
              </a:ext>
            </a:extLst>
          </p:cNvPr>
          <p:cNvSpPr/>
          <p:nvPr/>
        </p:nvSpPr>
        <p:spPr>
          <a:xfrm>
            <a:off x="5752419" y="4067230"/>
            <a:ext cx="1535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根據答案找出一條擬合資料的線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87A6C-F795-A745-8BCE-B922EE15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91" y="3694120"/>
            <a:ext cx="180000" cy="1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072DC-C446-BD4A-A71D-5E400253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417" y="3728578"/>
            <a:ext cx="180000" cy="1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6C9C8-25E0-BB4B-871B-28DF4364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9" y="3701855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Tensorflow2.0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000" dirty="0"/>
              <a:t>提供三種快速搭建網路的方式</a:t>
            </a:r>
            <a:r>
              <a:rPr lang="en-US" altLang="zh-TW" sz="2000" dirty="0" smtClean="0"/>
              <a:t>:</a:t>
            </a:r>
          </a:p>
          <a:p>
            <a:pPr lvl="1"/>
            <a:r>
              <a:rPr lang="en-US" altLang="zh-TW" sz="2000" dirty="0"/>
              <a:t>Sequential API</a:t>
            </a:r>
          </a:p>
          <a:p>
            <a:pPr lvl="1"/>
            <a:r>
              <a:rPr lang="en-US" altLang="zh-TW" sz="2000" dirty="0"/>
              <a:t>Functional API</a:t>
            </a:r>
          </a:p>
          <a:p>
            <a:pPr lvl="1"/>
            <a:r>
              <a:rPr lang="en-US" altLang="zh-TW" sz="2000" dirty="0"/>
              <a:t>Model </a:t>
            </a:r>
            <a:r>
              <a:rPr lang="en-US" altLang="zh-TW" sz="2000" dirty="0" err="1"/>
              <a:t>S</a:t>
            </a:r>
            <a:r>
              <a:rPr lang="en-US" altLang="zh-TW" sz="2000" dirty="0" err="1" smtClean="0"/>
              <a:t>ubclassing</a:t>
            </a:r>
            <a:endParaRPr lang="en-US" altLang="zh-TW" sz="2000" dirty="0"/>
          </a:p>
        </p:txBody>
      </p:sp>
      <p:pic>
        <p:nvPicPr>
          <p:cNvPr id="1026" name="Picture 2" descr="https://www.pyimagesearch.com/wp-content/uploads/2019/10/keras_3_model_types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15" y="566347"/>
            <a:ext cx="4031264" cy="39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390430" y="4656312"/>
            <a:ext cx="593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hlinkClick r:id="rId3"/>
              </a:rPr>
              <a:t>參考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90256" y="3856609"/>
            <a:ext cx="4032464" cy="461665"/>
          </a:xfrm>
          <a:prstGeom prst="rect">
            <a:avLst/>
          </a:prstGeom>
          <a:solidFill>
            <a:srgbClr val="FF62A2"/>
          </a:solidFill>
        </p:spPr>
        <p:txBody>
          <a:bodyPr wrap="square">
            <a:spAutoFit/>
          </a:bodyPr>
          <a:lstStyle/>
          <a:p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官方</a:t>
            </a:r>
            <a:r>
              <a:rPr lang="zh-TW" altLang="en-US" sz="12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不建議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者使用傳統的宣告式程式設計模型建置圖（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Graph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），並透過 </a:t>
            </a:r>
            <a:r>
              <a:rPr lang="en-US" altLang="zh-TW" sz="12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tf.Session</a:t>
            </a:r>
            <a:r>
              <a:rPr lang="zh-TW" altLang="en-US" sz="1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來執行。</a:t>
            </a:r>
            <a:endParaRPr lang="zh-TW" alt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05AACF9-C635-4D4F-8615-DBBC5FA9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3" y="3699085"/>
            <a:ext cx="612085" cy="6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8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Clr>
                <a:srgbClr val="1D6DA7"/>
              </a:buClr>
              <a:buSzPts val="3400"/>
            </a:pPr>
            <a:r>
              <a:rPr lang="en-US" altLang="zh-TW" sz="3400" dirty="0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Sequential API</a:t>
            </a:r>
            <a:endParaRPr lang="zh-TW" altLang="en-US" sz="3400" dirty="0">
              <a:solidFill>
                <a:srgbClr val="1D6D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4" y="984733"/>
            <a:ext cx="7796791" cy="34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6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Clr>
                <a:srgbClr val="1D6DA7"/>
              </a:buClr>
              <a:buSzPts val="3400"/>
            </a:pPr>
            <a:r>
              <a:rPr lang="en-US" altLang="zh-TW" sz="3400" dirty="0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Functional API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900651"/>
            <a:ext cx="8501209" cy="3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6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Clr>
                <a:srgbClr val="1D6DA7"/>
              </a:buClr>
              <a:buSzPts val="3400"/>
            </a:pPr>
            <a:r>
              <a:rPr lang="en-US" altLang="zh-TW" sz="3400" dirty="0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Model </a:t>
            </a:r>
            <a:r>
              <a:rPr lang="en-US" altLang="zh-TW" sz="3400" dirty="0" err="1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altLang="zh-TW" sz="3400" dirty="0" err="1" smtClean="0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ubclassing</a:t>
            </a:r>
            <a:endParaRPr lang="en-US" altLang="zh-TW" sz="3400" dirty="0">
              <a:solidFill>
                <a:srgbClr val="1D6D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3" y="830313"/>
            <a:ext cx="7492154" cy="41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>
            <a:spLocks noGrp="1"/>
          </p:cNvSpPr>
          <p:nvPr>
            <p:ph type="body" idx="1"/>
          </p:nvPr>
        </p:nvSpPr>
        <p:spPr>
          <a:xfrm>
            <a:off x="301975" y="679026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rgbClr val="FF0066"/>
                </a:solidFill>
              </a:rPr>
              <a:t>Why do feature scaling?</a:t>
            </a:r>
            <a:endParaRPr sz="2400" dirty="0">
              <a:solidFill>
                <a:srgbClr val="FF00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sp>
        <p:nvSpPr>
          <p:cNvPr id="648" name="Google Shape;648;p64"/>
          <p:cNvSpPr txBox="1">
            <a:spLocks noGrp="1"/>
          </p:cNvSpPr>
          <p:nvPr>
            <p:ph type="title"/>
          </p:nvPr>
        </p:nvSpPr>
        <p:spPr>
          <a:xfrm>
            <a:off x="311700" y="1040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減少個別特徵對權重更新的影響</a:t>
            </a:r>
            <a:endParaRPr dirty="0"/>
          </a:p>
        </p:txBody>
      </p:sp>
      <p:grpSp>
        <p:nvGrpSpPr>
          <p:cNvPr id="649" name="Google Shape;649;p64"/>
          <p:cNvGrpSpPr/>
          <p:nvPr/>
        </p:nvGrpSpPr>
        <p:grpSpPr>
          <a:xfrm>
            <a:off x="1834420" y="1399971"/>
            <a:ext cx="1987907" cy="1377777"/>
            <a:chOff x="1682548" y="2204864"/>
            <a:chExt cx="2285476" cy="1584016"/>
          </a:xfrm>
        </p:grpSpPr>
        <p:sp>
          <p:nvSpPr>
            <p:cNvPr id="650" name="Google Shape;650;p64"/>
            <p:cNvSpPr/>
            <p:nvPr/>
          </p:nvSpPr>
          <p:spPr>
            <a:xfrm>
              <a:off x="1691680" y="2348880"/>
              <a:ext cx="504000" cy="1440000"/>
            </a:xfrm>
            <a:prstGeom prst="rect">
              <a:avLst/>
            </a:prstGeom>
            <a:solidFill>
              <a:srgbClr val="F6C7C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1" name="Google Shape;651;p64"/>
            <p:cNvGrpSpPr/>
            <p:nvPr/>
          </p:nvGrpSpPr>
          <p:grpSpPr>
            <a:xfrm>
              <a:off x="3447824" y="2348880"/>
              <a:ext cx="520200" cy="573900"/>
              <a:chOff x="4461399" y="3429000"/>
              <a:chExt cx="520200" cy="573900"/>
            </a:xfrm>
          </p:grpSpPr>
          <p:sp>
            <p:nvSpPr>
              <p:cNvPr id="652" name="Google Shape;652;p64"/>
              <p:cNvSpPr/>
              <p:nvPr/>
            </p:nvSpPr>
            <p:spPr>
              <a:xfrm>
                <a:off x="4461399" y="3429000"/>
                <a:ext cx="520200" cy="57390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4"/>
              <p:cNvSpPr/>
              <p:nvPr/>
            </p:nvSpPr>
            <p:spPr>
              <a:xfrm>
                <a:off x="4503077" y="3500313"/>
                <a:ext cx="432000" cy="432000"/>
              </a:xfrm>
              <a:prstGeom prst="ellipse">
                <a:avLst/>
              </a:prstGeom>
              <a:solidFill>
                <a:srgbClr val="00B0F0"/>
              </a:solidFill>
              <a:ln w="19050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54" name="Google Shape;654;p64"/>
            <p:cNvCxnSpPr>
              <a:stCxn id="655" idx="3"/>
              <a:endCxn id="653" idx="2"/>
            </p:cNvCxnSpPr>
            <p:nvPr/>
          </p:nvCxnSpPr>
          <p:spPr>
            <a:xfrm rot="10800000" flipH="1">
              <a:off x="2195680" y="2636016"/>
              <a:ext cx="1293600" cy="824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6" name="Google Shape;656;p64"/>
            <p:cNvCxnSpPr>
              <a:stCxn id="657" idx="3"/>
              <a:endCxn id="653" idx="2"/>
            </p:cNvCxnSpPr>
            <p:nvPr/>
          </p:nvCxnSpPr>
          <p:spPr>
            <a:xfrm>
              <a:off x="2190148" y="2626184"/>
              <a:ext cx="1299300" cy="9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64"/>
            <p:cNvSpPr txBox="1"/>
            <p:nvPr/>
          </p:nvSpPr>
          <p:spPr>
            <a:xfrm>
              <a:off x="1682548" y="2423834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zh-TW"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20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5" name="Google Shape;655;p64"/>
            <p:cNvSpPr txBox="1"/>
            <p:nvPr/>
          </p:nvSpPr>
          <p:spPr>
            <a:xfrm>
              <a:off x="1691680" y="3258066"/>
              <a:ext cx="504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zh-TW"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20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8" name="Google Shape;658;p64"/>
            <p:cNvSpPr txBox="1"/>
            <p:nvPr/>
          </p:nvSpPr>
          <p:spPr>
            <a:xfrm>
              <a:off x="2555776" y="2204864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zh-TW"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9" name="Google Shape;659;p64"/>
            <p:cNvSpPr txBox="1"/>
            <p:nvPr/>
          </p:nvSpPr>
          <p:spPr>
            <a:xfrm>
              <a:off x="2555776" y="3068960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zh-TW"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60" name="Google Shape;660;p64"/>
          <p:cNvSpPr txBox="1"/>
          <p:nvPr/>
        </p:nvSpPr>
        <p:spPr>
          <a:xfrm>
            <a:off x="821523" y="1619005"/>
            <a:ext cx="933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1,2,…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1" name="Google Shape;661;p64"/>
          <p:cNvSpPr txBox="1"/>
          <p:nvPr/>
        </p:nvSpPr>
        <p:spPr>
          <a:xfrm>
            <a:off x="236648" y="2344890"/>
            <a:ext cx="1557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1000,2000,…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64"/>
          <p:cNvSpPr txBox="1"/>
          <p:nvPr/>
        </p:nvSpPr>
        <p:spPr>
          <a:xfrm>
            <a:off x="494874" y="2778131"/>
            <a:ext cx="4196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的修正(ΔW)對於 loss 的影響比較大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4010398" y="1600628"/>
            <a:ext cx="44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20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64" name="Google Shape;664;p64"/>
          <p:cNvCxnSpPr>
            <a:stCxn id="652" idx="3"/>
            <a:endCxn id="663" idx="1"/>
          </p:cNvCxnSpPr>
          <p:nvPr/>
        </p:nvCxnSpPr>
        <p:spPr>
          <a:xfrm>
            <a:off x="3822327" y="1774825"/>
            <a:ext cx="1881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65" name="Google Shape;665;p64"/>
          <p:cNvGrpSpPr/>
          <p:nvPr/>
        </p:nvGrpSpPr>
        <p:grpSpPr>
          <a:xfrm>
            <a:off x="4757325" y="1479472"/>
            <a:ext cx="3473850" cy="1377777"/>
            <a:chOff x="5040950" y="1479472"/>
            <a:chExt cx="3473850" cy="1377777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5897223" y="1479472"/>
              <a:ext cx="1987907" cy="1377777"/>
              <a:chOff x="1682548" y="2204864"/>
              <a:chExt cx="2285476" cy="1584016"/>
            </a:xfrm>
          </p:grpSpPr>
          <p:sp>
            <p:nvSpPr>
              <p:cNvPr id="667" name="Google Shape;667;p64"/>
              <p:cNvSpPr/>
              <p:nvPr/>
            </p:nvSpPr>
            <p:spPr>
              <a:xfrm>
                <a:off x="1691680" y="2348880"/>
                <a:ext cx="504000" cy="1440000"/>
              </a:xfrm>
              <a:prstGeom prst="rect">
                <a:avLst/>
              </a:prstGeom>
              <a:solidFill>
                <a:srgbClr val="F6C7C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8" name="Google Shape;668;p64"/>
              <p:cNvGrpSpPr/>
              <p:nvPr/>
            </p:nvGrpSpPr>
            <p:grpSpPr>
              <a:xfrm>
                <a:off x="3447824" y="2348880"/>
                <a:ext cx="520200" cy="573900"/>
                <a:chOff x="4461399" y="3429000"/>
                <a:chExt cx="520200" cy="573900"/>
              </a:xfrm>
            </p:grpSpPr>
            <p:sp>
              <p:nvSpPr>
                <p:cNvPr id="669" name="Google Shape;669;p64"/>
                <p:cNvSpPr/>
                <p:nvPr/>
              </p:nvSpPr>
              <p:spPr>
                <a:xfrm>
                  <a:off x="4461399" y="3429000"/>
                  <a:ext cx="520200" cy="573900"/>
                </a:xfrm>
                <a:prstGeom prst="rect">
                  <a:avLst/>
                </a:pr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64"/>
                <p:cNvSpPr/>
                <p:nvPr/>
              </p:nvSpPr>
              <p:spPr>
                <a:xfrm>
                  <a:off x="4503077" y="3500313"/>
                  <a:ext cx="432000" cy="432000"/>
                </a:xfrm>
                <a:prstGeom prst="ellipse">
                  <a:avLst/>
                </a:prstGeom>
                <a:solidFill>
                  <a:srgbClr val="00B0F0"/>
                </a:solidFill>
                <a:ln w="19050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64"/>
              <p:cNvCxnSpPr>
                <a:stCxn id="672" idx="3"/>
                <a:endCxn id="670" idx="2"/>
              </p:cNvCxnSpPr>
              <p:nvPr/>
            </p:nvCxnSpPr>
            <p:spPr>
              <a:xfrm rot="10800000" flipH="1">
                <a:off x="2195680" y="2636016"/>
                <a:ext cx="1293600" cy="824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73" name="Google Shape;673;p64"/>
              <p:cNvCxnSpPr>
                <a:stCxn id="674" idx="3"/>
                <a:endCxn id="670" idx="2"/>
              </p:cNvCxnSpPr>
              <p:nvPr/>
            </p:nvCxnSpPr>
            <p:spPr>
              <a:xfrm>
                <a:off x="2190148" y="2626184"/>
                <a:ext cx="1299300" cy="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4" name="Google Shape;674;p64"/>
              <p:cNvSpPr txBox="1"/>
              <p:nvPr/>
            </p:nvSpPr>
            <p:spPr>
              <a:xfrm>
                <a:off x="1682548" y="2423834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zh-TW" sz="20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zh-TW" sz="20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2" name="Google Shape;672;p64"/>
              <p:cNvSpPr txBox="1"/>
              <p:nvPr/>
            </p:nvSpPr>
            <p:spPr>
              <a:xfrm>
                <a:off x="1691680" y="3258066"/>
                <a:ext cx="5040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zh-TW" sz="20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zh-TW" sz="20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5" name="Google Shape;675;p64"/>
              <p:cNvSpPr txBox="1"/>
              <p:nvPr/>
            </p:nvSpPr>
            <p:spPr>
              <a:xfrm>
                <a:off x="2555776" y="2204864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TW" sz="16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w</a:t>
                </a:r>
                <a:r>
                  <a:rPr lang="zh-TW" sz="16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6" name="Google Shape;676;p64"/>
              <p:cNvSpPr txBox="1"/>
              <p:nvPr/>
            </p:nvSpPr>
            <p:spPr>
              <a:xfrm>
                <a:off x="2555776" y="3068960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TW" sz="16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w</a:t>
                </a:r>
                <a:r>
                  <a:rPr lang="zh-TW" sz="16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77" name="Google Shape;677;p64"/>
            <p:cNvSpPr txBox="1"/>
            <p:nvPr/>
          </p:nvSpPr>
          <p:spPr>
            <a:xfrm>
              <a:off x="5052938" y="1669975"/>
              <a:ext cx="844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1,2,…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78" name="Google Shape;678;p64"/>
            <p:cNvSpPr txBox="1"/>
            <p:nvPr/>
          </p:nvSpPr>
          <p:spPr>
            <a:xfrm>
              <a:off x="5040950" y="2426225"/>
              <a:ext cx="868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1,2,…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79" name="Google Shape;679;p64"/>
            <p:cNvSpPr txBox="1"/>
            <p:nvPr/>
          </p:nvSpPr>
          <p:spPr>
            <a:xfrm>
              <a:off x="8073200" y="1680129"/>
              <a:ext cx="4416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680" name="Google Shape;680;p64"/>
            <p:cNvCxnSpPr>
              <a:stCxn id="669" idx="3"/>
              <a:endCxn id="679" idx="1"/>
            </p:cNvCxnSpPr>
            <p:nvPr/>
          </p:nvCxnSpPr>
          <p:spPr>
            <a:xfrm>
              <a:off x="7885130" y="1854326"/>
              <a:ext cx="188100" cy="1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81" name="Google Shape;681;p64"/>
          <p:cNvCxnSpPr/>
          <p:nvPr/>
        </p:nvCxnSpPr>
        <p:spPr>
          <a:xfrm>
            <a:off x="1011808" y="4760881"/>
            <a:ext cx="2331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2" name="Google Shape;682;p64"/>
          <p:cNvSpPr txBox="1"/>
          <p:nvPr/>
        </p:nvSpPr>
        <p:spPr>
          <a:xfrm>
            <a:off x="3343400" y="4657275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4"/>
          <p:cNvSpPr txBox="1"/>
          <p:nvPr/>
        </p:nvSpPr>
        <p:spPr>
          <a:xfrm>
            <a:off x="712100" y="3365650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84" name="Google Shape;684;p64"/>
          <p:cNvGrpSpPr/>
          <p:nvPr/>
        </p:nvGrpSpPr>
        <p:grpSpPr>
          <a:xfrm>
            <a:off x="1281172" y="3680712"/>
            <a:ext cx="1892293" cy="961821"/>
            <a:chOff x="1503305" y="3540186"/>
            <a:chExt cx="1281000" cy="1102500"/>
          </a:xfrm>
        </p:grpSpPr>
        <p:sp>
          <p:nvSpPr>
            <p:cNvPr id="685" name="Google Shape;685;p64"/>
            <p:cNvSpPr/>
            <p:nvPr/>
          </p:nvSpPr>
          <p:spPr>
            <a:xfrm>
              <a:off x="1503305" y="3540186"/>
              <a:ext cx="1281000" cy="11025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611454" y="3654341"/>
              <a:ext cx="1064700" cy="8739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742036" y="3738625"/>
              <a:ext cx="803700" cy="7056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866985" y="3854252"/>
              <a:ext cx="553800" cy="4743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9" name="Google Shape;689;p64"/>
          <p:cNvCxnSpPr/>
          <p:nvPr/>
        </p:nvCxnSpPr>
        <p:spPr>
          <a:xfrm>
            <a:off x="5142908" y="4773806"/>
            <a:ext cx="2331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0" name="Google Shape;690;p64"/>
          <p:cNvSpPr txBox="1"/>
          <p:nvPr/>
        </p:nvSpPr>
        <p:spPr>
          <a:xfrm>
            <a:off x="7474500" y="4670200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64"/>
          <p:cNvSpPr txBox="1"/>
          <p:nvPr/>
        </p:nvSpPr>
        <p:spPr>
          <a:xfrm>
            <a:off x="4843200" y="3378575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92" name="Google Shape;692;p64"/>
          <p:cNvGrpSpPr/>
          <p:nvPr/>
        </p:nvGrpSpPr>
        <p:grpSpPr>
          <a:xfrm>
            <a:off x="5634405" y="3553111"/>
            <a:ext cx="1281000" cy="1102500"/>
            <a:chOff x="1503305" y="3540186"/>
            <a:chExt cx="1281000" cy="1102500"/>
          </a:xfrm>
        </p:grpSpPr>
        <p:sp>
          <p:nvSpPr>
            <p:cNvPr id="693" name="Google Shape;693;p64"/>
            <p:cNvSpPr/>
            <p:nvPr/>
          </p:nvSpPr>
          <p:spPr>
            <a:xfrm>
              <a:off x="1503305" y="3540186"/>
              <a:ext cx="1281000" cy="11025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1611454" y="3654341"/>
              <a:ext cx="1064700" cy="8739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1742036" y="3738625"/>
              <a:ext cx="803700" cy="7056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1866985" y="3854252"/>
              <a:ext cx="553800" cy="4743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64"/>
          <p:cNvSpPr txBox="1"/>
          <p:nvPr/>
        </p:nvSpPr>
        <p:spPr>
          <a:xfrm>
            <a:off x="2996150" y="3418250"/>
            <a:ext cx="135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Loss 等高線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64"/>
          <p:cNvSpPr txBox="1"/>
          <p:nvPr/>
        </p:nvSpPr>
        <p:spPr>
          <a:xfrm>
            <a:off x="7002500" y="3423000"/>
            <a:ext cx="1413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Loss 等高線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64"/>
          <p:cNvGrpSpPr/>
          <p:nvPr/>
        </p:nvGrpSpPr>
        <p:grpSpPr>
          <a:xfrm>
            <a:off x="6289915" y="4077531"/>
            <a:ext cx="608108" cy="581113"/>
            <a:chOff x="2957796" y="4941912"/>
            <a:chExt cx="625368" cy="685922"/>
          </a:xfrm>
        </p:grpSpPr>
        <p:cxnSp>
          <p:nvCxnSpPr>
            <p:cNvPr id="700" name="Google Shape;700;p64"/>
            <p:cNvCxnSpPr/>
            <p:nvPr/>
          </p:nvCxnSpPr>
          <p:spPr>
            <a:xfrm rot="10800000">
              <a:off x="3330264" y="5375834"/>
              <a:ext cx="252900" cy="2520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1" name="Google Shape;701;p64"/>
            <p:cNvCxnSpPr/>
            <p:nvPr/>
          </p:nvCxnSpPr>
          <p:spPr>
            <a:xfrm rot="10800000">
              <a:off x="3164160" y="5169224"/>
              <a:ext cx="180300" cy="21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2" name="Google Shape;702;p64"/>
            <p:cNvCxnSpPr/>
            <p:nvPr/>
          </p:nvCxnSpPr>
          <p:spPr>
            <a:xfrm rot="10800000">
              <a:off x="2957796" y="4941912"/>
              <a:ext cx="216000" cy="24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cxnSp>
        <p:nvCxnSpPr>
          <p:cNvPr id="703" name="Google Shape;703;p64"/>
          <p:cNvCxnSpPr/>
          <p:nvPr/>
        </p:nvCxnSpPr>
        <p:spPr>
          <a:xfrm rot="10800000">
            <a:off x="1091005" y="3418254"/>
            <a:ext cx="0" cy="14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4" name="Google Shape;704;p64"/>
          <p:cNvCxnSpPr/>
          <p:nvPr/>
        </p:nvCxnSpPr>
        <p:spPr>
          <a:xfrm rot="10800000">
            <a:off x="5222105" y="3431179"/>
            <a:ext cx="0" cy="14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05" name="Google Shape;705;p64"/>
          <p:cNvGrpSpPr/>
          <p:nvPr/>
        </p:nvGrpSpPr>
        <p:grpSpPr>
          <a:xfrm>
            <a:off x="2262975" y="4129130"/>
            <a:ext cx="910511" cy="418348"/>
            <a:chOff x="2719092" y="5051856"/>
            <a:chExt cx="720056" cy="609392"/>
          </a:xfrm>
        </p:grpSpPr>
        <p:cxnSp>
          <p:nvCxnSpPr>
            <p:cNvPr id="706" name="Google Shape;706;p64"/>
            <p:cNvCxnSpPr/>
            <p:nvPr/>
          </p:nvCxnSpPr>
          <p:spPr>
            <a:xfrm rot="10800000">
              <a:off x="3367148" y="5445248"/>
              <a:ext cx="72000" cy="2160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7" name="Google Shape;707;p64"/>
            <p:cNvCxnSpPr/>
            <p:nvPr/>
          </p:nvCxnSpPr>
          <p:spPr>
            <a:xfrm rot="10800000">
              <a:off x="3295176" y="5229310"/>
              <a:ext cx="99900" cy="2829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8" name="Google Shape;708;p64"/>
            <p:cNvCxnSpPr/>
            <p:nvPr/>
          </p:nvCxnSpPr>
          <p:spPr>
            <a:xfrm rot="10800000">
              <a:off x="3139812" y="5051856"/>
              <a:ext cx="180300" cy="21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9" name="Google Shape;709;p64"/>
            <p:cNvCxnSpPr/>
            <p:nvPr/>
          </p:nvCxnSpPr>
          <p:spPr>
            <a:xfrm rot="10800000">
              <a:off x="2935116" y="5085184"/>
              <a:ext cx="2160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0" name="Google Shape;710;p64"/>
            <p:cNvCxnSpPr/>
            <p:nvPr/>
          </p:nvCxnSpPr>
          <p:spPr>
            <a:xfrm rot="10800000">
              <a:off x="2719092" y="5085184"/>
              <a:ext cx="2160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995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0BA-67A9-5E45-99FA-D817F38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什麼是標準化？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A8140-6415-3B46-9AEA-9FF9710FE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特徵標準化</a:t>
            </a:r>
            <a:r>
              <a:rPr lang="en-US" altLang="zh-TW" dirty="0"/>
              <a:t>(</a:t>
            </a:r>
            <a:r>
              <a:rPr lang="en-US" dirty="0"/>
              <a:t>normalization)</a:t>
            </a:r>
            <a:r>
              <a:rPr lang="zh-TW" altLang="en-US" dirty="0"/>
              <a:t>是將特徵資料按比例縮放，讓資料落在某一特定的區間。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通常有兩種標準化的方法：</a:t>
            </a:r>
            <a:endParaRPr lang="en-US" altLang="zh-TW" dirty="0"/>
          </a:p>
          <a:p>
            <a:pPr lvl="1"/>
            <a:r>
              <a:rPr lang="en-US" dirty="0"/>
              <a:t>min max normalization：</a:t>
            </a:r>
          </a:p>
          <a:p>
            <a:pPr marL="596900" lvl="1" indent="0">
              <a:buNone/>
            </a:pPr>
            <a:r>
              <a:rPr lang="zh-TW" altLang="en-US" dirty="0"/>
              <a:t>會將特徵數據按比例縮放到</a:t>
            </a:r>
            <a:r>
              <a:rPr lang="en-US" altLang="zh-TW" dirty="0"/>
              <a:t>0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的區間，（或是</a:t>
            </a:r>
            <a:r>
              <a:rPr lang="en-US" altLang="zh-TW" dirty="0"/>
              <a:t>-1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r>
              <a:rPr lang="en-US" dirty="0"/>
              <a:t>standard deviation normalization：</a:t>
            </a:r>
          </a:p>
          <a:p>
            <a:pPr marL="596900" lvl="1" indent="0">
              <a:buNone/>
            </a:pPr>
            <a:r>
              <a:rPr lang="zh-TW" altLang="en-US" dirty="0"/>
              <a:t>會將所有特徵數據縮放成平均為</a:t>
            </a:r>
            <a:r>
              <a:rPr lang="en-US" altLang="zh-TW" dirty="0"/>
              <a:t>0</a:t>
            </a:r>
            <a:r>
              <a:rPr lang="zh-TW" altLang="en-US" dirty="0"/>
              <a:t>、平方差為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43D92-099A-0D48-8439-345991B2AF1E}"/>
              </a:ext>
            </a:extLst>
          </p:cNvPr>
          <p:cNvSpPr/>
          <p:nvPr/>
        </p:nvSpPr>
        <p:spPr>
          <a:xfrm>
            <a:off x="7543757" y="4525452"/>
            <a:ext cx="586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參考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AACF9-C635-4D4F-8615-DBBC5FA9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24" y="4219410"/>
            <a:ext cx="612085" cy="612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A5EFAB-859D-0747-AF6F-DC3D7976DCF7}"/>
              </a:ext>
            </a:extLst>
          </p:cNvPr>
          <p:cNvSpPr/>
          <p:nvPr/>
        </p:nvSpPr>
        <p:spPr>
          <a:xfrm>
            <a:off x="5562414" y="4611373"/>
            <a:ext cx="2082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62A2"/>
                </a:solidFill>
                <a:latin typeface="Menlo" panose="020B0609030804020204" pitchFamily="49" charset="0"/>
              </a:rPr>
              <a:t>Sklearn </a:t>
            </a:r>
            <a:r>
              <a:rPr lang="zh-CN" altLang="en-US" sz="1000" dirty="0">
                <a:solidFill>
                  <a:srgbClr val="FF62A2"/>
                </a:solidFill>
                <a:latin typeface="Menlo" panose="020B0609030804020204" pitchFamily="49" charset="0"/>
              </a:rPr>
              <a:t>有提供許多標準化方式</a:t>
            </a:r>
            <a:endParaRPr lang="en-US" sz="1000" dirty="0">
              <a:solidFill>
                <a:srgbClr val="FF6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比較有無 re-scale 對訓練結果的差異</a:t>
            </a:r>
            <a:endParaRPr dirty="0"/>
          </a:p>
        </p:txBody>
      </p:sp>
      <p:pic>
        <p:nvPicPr>
          <p:cNvPr id="716" name="Google Shape;71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000" y="761325"/>
            <a:ext cx="5634000" cy="4047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2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6 步驟建立深度學習模型</a:t>
            </a:r>
            <a:endParaRPr dirty="0"/>
          </a:p>
        </p:txBody>
      </p:sp>
      <p:sp>
        <p:nvSpPr>
          <p:cNvPr id="779" name="Google Shape;779;p71"/>
          <p:cNvSpPr txBox="1">
            <a:spLocks noGrp="1"/>
          </p:cNvSpPr>
          <p:nvPr>
            <p:ph type="body" idx="1"/>
          </p:nvPr>
        </p:nvSpPr>
        <p:spPr>
          <a:xfrm>
            <a:off x="311700" y="900650"/>
            <a:ext cx="8520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決定隱藏層 (hidden layers) 的深度 (層數) 和寬度 (神經元數)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決定每層使用的啟動函數 (activation function)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決定模型的損失函數 (loss function)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決定優化器 (optimizer)，及超參數</a:t>
            </a:r>
            <a:endParaRPr sz="24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學習率 (learning rate)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動量 (momentum)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衰退率 (decay)</a:t>
            </a:r>
            <a:endParaRPr sz="20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編譯模型 (compile model)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開始訓練 (fit model)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689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6582-F147-5940-9DAC-F57C942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激發函數</a:t>
            </a:r>
            <a:r>
              <a:rPr lang="en-US" altLang="zh-TW" dirty="0"/>
              <a:t>(</a:t>
            </a:r>
            <a:r>
              <a:rPr lang="en-US" dirty="0"/>
              <a:t>Activation Function)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DDD7E-06A7-6840-A5B2-56DC49B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53632"/>
            <a:ext cx="8128000" cy="237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3F4AF-517F-0A44-937F-876725F5BBBD}"/>
              </a:ext>
            </a:extLst>
          </p:cNvPr>
          <p:cNvSpPr/>
          <p:nvPr/>
        </p:nvSpPr>
        <p:spPr>
          <a:xfrm>
            <a:off x="508000" y="1014968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為了避免讓訓練出來的結果也是線性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(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線性的線性還是線性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)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，會在公式外加上非線性的激發函數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Activation Function)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00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常用</a:t>
            </a:r>
            <a:r>
              <a:rPr lang="zh-TW" dirty="0" smtClean="0"/>
              <a:t>的</a:t>
            </a:r>
            <a:r>
              <a:rPr lang="zh-TW" altLang="en-US" dirty="0"/>
              <a:t>激發</a:t>
            </a:r>
            <a:r>
              <a:rPr lang="zh-TW" dirty="0" smtClean="0"/>
              <a:t>函數</a:t>
            </a:r>
            <a:r>
              <a:rPr lang="zh-TW" dirty="0"/>
              <a:t>(Activation function)</a:t>
            </a:r>
            <a:endParaRPr dirty="0"/>
          </a:p>
        </p:txBody>
      </p:sp>
      <p:graphicFrame>
        <p:nvGraphicFramePr>
          <p:cNvPr id="1200" name="Google Shape;1200;p100"/>
          <p:cNvGraphicFramePr/>
          <p:nvPr/>
        </p:nvGraphicFramePr>
        <p:xfrm>
          <a:off x="952500" y="1771650"/>
          <a:ext cx="7156850" cy="1512350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141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Sigmoid 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很常被使用，但容易有梯度消失的問題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 dirty="0"/>
                        <a:t>Relu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 dirty="0"/>
                        <a:t>計算速度快，不會有梯度消失的問題，目前廣泛被使用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6"/>
          <p:cNvSpPr txBox="1">
            <a:spLocks noGrp="1"/>
          </p:cNvSpPr>
          <p:nvPr>
            <p:ph type="title"/>
          </p:nvPr>
        </p:nvSpPr>
        <p:spPr>
          <a:xfrm>
            <a:off x="311700" y="184325"/>
            <a:ext cx="8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 smtClean="0"/>
              <a:t>選擇</a:t>
            </a:r>
            <a:r>
              <a:rPr lang="zh-TW" dirty="0"/>
              <a:t>損失函數(Loss Function)</a:t>
            </a:r>
            <a:endParaRPr dirty="0"/>
          </a:p>
        </p:txBody>
      </p:sp>
      <p:sp>
        <p:nvSpPr>
          <p:cNvPr id="840" name="Google Shape;840;p76"/>
          <p:cNvSpPr txBox="1">
            <a:spLocks noGrp="1"/>
          </p:cNvSpPr>
          <p:nvPr>
            <p:ph type="body" idx="1"/>
          </p:nvPr>
        </p:nvSpPr>
        <p:spPr>
          <a:xfrm>
            <a:off x="407975" y="1370875"/>
            <a:ext cx="386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categorical_crossentropy</a:t>
            </a:r>
            <a:endParaRPr sz="2400" dirty="0"/>
          </a:p>
        </p:txBody>
      </p:sp>
      <p:grpSp>
        <p:nvGrpSpPr>
          <p:cNvPr id="841" name="Google Shape;841;p76"/>
          <p:cNvGrpSpPr/>
          <p:nvPr/>
        </p:nvGrpSpPr>
        <p:grpSpPr>
          <a:xfrm>
            <a:off x="4667857" y="757312"/>
            <a:ext cx="1454641" cy="1186908"/>
            <a:chOff x="4732782" y="2467225"/>
            <a:chExt cx="1454641" cy="1186908"/>
          </a:xfrm>
        </p:grpSpPr>
        <p:sp>
          <p:nvSpPr>
            <p:cNvPr id="842" name="Google Shape;842;p76"/>
            <p:cNvSpPr txBox="1"/>
            <p:nvPr/>
          </p:nvSpPr>
          <p:spPr>
            <a:xfrm>
              <a:off x="4732793" y="2467225"/>
              <a:ext cx="1454630" cy="360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6"/>
            <p:cNvSpPr/>
            <p:nvPr/>
          </p:nvSpPr>
          <p:spPr>
            <a:xfrm>
              <a:off x="4732782" y="2842933"/>
              <a:ext cx="1454630" cy="811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76"/>
          <p:cNvGrpSpPr/>
          <p:nvPr/>
        </p:nvGrpSpPr>
        <p:grpSpPr>
          <a:xfrm>
            <a:off x="7519645" y="757339"/>
            <a:ext cx="1430795" cy="1186908"/>
            <a:chOff x="7088948" y="446617"/>
            <a:chExt cx="1296010" cy="1186908"/>
          </a:xfrm>
        </p:grpSpPr>
        <p:sp>
          <p:nvSpPr>
            <p:cNvPr id="845" name="Google Shape;845;p76"/>
            <p:cNvSpPr txBox="1"/>
            <p:nvPr/>
          </p:nvSpPr>
          <p:spPr>
            <a:xfrm>
              <a:off x="7088958" y="446617"/>
              <a:ext cx="1296000" cy="360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6"/>
            <p:cNvSpPr/>
            <p:nvPr/>
          </p:nvSpPr>
          <p:spPr>
            <a:xfrm>
              <a:off x="7088948" y="822325"/>
              <a:ext cx="1296000" cy="811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76"/>
          <p:cNvGrpSpPr/>
          <p:nvPr/>
        </p:nvGrpSpPr>
        <p:grpSpPr>
          <a:xfrm>
            <a:off x="6209966" y="1001271"/>
            <a:ext cx="940205" cy="698988"/>
            <a:chOff x="3969150" y="1387725"/>
            <a:chExt cx="1205700" cy="698988"/>
          </a:xfrm>
        </p:grpSpPr>
        <p:sp>
          <p:nvSpPr>
            <p:cNvPr id="848" name="Google Shape;848;p76"/>
            <p:cNvSpPr/>
            <p:nvPr/>
          </p:nvSpPr>
          <p:spPr>
            <a:xfrm>
              <a:off x="3969150" y="1699113"/>
              <a:ext cx="1205700" cy="387600"/>
            </a:xfrm>
            <a:prstGeom prst="leftRightArrow">
              <a:avLst>
                <a:gd name="adj1" fmla="val 59358"/>
                <a:gd name="adj2" fmla="val 34468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6"/>
            <p:cNvSpPr txBox="1"/>
            <p:nvPr/>
          </p:nvSpPr>
          <p:spPr>
            <a:xfrm>
              <a:off x="4132050" y="1387725"/>
              <a:ext cx="8799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Loss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76"/>
          <p:cNvSpPr txBox="1"/>
          <p:nvPr/>
        </p:nvSpPr>
        <p:spPr>
          <a:xfrm>
            <a:off x="311700" y="871075"/>
            <a:ext cx="3958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面對</a:t>
            </a:r>
            <a:r>
              <a:rPr lang="zh-TW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多元</a:t>
            </a:r>
            <a:r>
              <a:rPr lang="zh-TW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分類問題時可以用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1" name="Google Shape;851;p76"/>
          <p:cNvGraphicFramePr/>
          <p:nvPr/>
        </p:nvGraphicFramePr>
        <p:xfrm>
          <a:off x="4667850" y="1144138"/>
          <a:ext cx="1454625" cy="802585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4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0.2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2" name="Google Shape;852;p76"/>
          <p:cNvGraphicFramePr/>
          <p:nvPr/>
        </p:nvGraphicFramePr>
        <p:xfrm>
          <a:off x="7519638" y="1144185"/>
          <a:ext cx="1430775" cy="804510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47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53" name="Google Shape;853;p76"/>
          <p:cNvGrpSpPr/>
          <p:nvPr/>
        </p:nvGrpSpPr>
        <p:grpSpPr>
          <a:xfrm>
            <a:off x="7237638" y="1215987"/>
            <a:ext cx="330825" cy="656399"/>
            <a:chOff x="4974913" y="1427262"/>
            <a:chExt cx="330825" cy="656399"/>
          </a:xfrm>
        </p:grpSpPr>
        <p:pic>
          <p:nvPicPr>
            <p:cNvPr id="854" name="Google Shape;854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4913" y="1427262"/>
              <a:ext cx="330825" cy="33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74913" y="1758087"/>
              <a:ext cx="330825" cy="325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6" name="Google Shape;856;p76"/>
          <p:cNvGrpSpPr/>
          <p:nvPr/>
        </p:nvGrpSpPr>
        <p:grpSpPr>
          <a:xfrm>
            <a:off x="4406588" y="1217363"/>
            <a:ext cx="330813" cy="653619"/>
            <a:chOff x="7586575" y="1421400"/>
            <a:chExt cx="330813" cy="653619"/>
          </a:xfrm>
        </p:grpSpPr>
        <p:pic>
          <p:nvPicPr>
            <p:cNvPr id="857" name="Google Shape;857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86575" y="1421400"/>
              <a:ext cx="330813" cy="3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86575" y="1793050"/>
              <a:ext cx="316000" cy="281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76"/>
          <p:cNvGrpSpPr/>
          <p:nvPr/>
        </p:nvGrpSpPr>
        <p:grpSpPr>
          <a:xfrm>
            <a:off x="813775" y="2200701"/>
            <a:ext cx="5308724" cy="2065674"/>
            <a:chOff x="813775" y="2200701"/>
            <a:chExt cx="5308724" cy="2065674"/>
          </a:xfrm>
        </p:grpSpPr>
        <p:pic>
          <p:nvPicPr>
            <p:cNvPr id="860" name="Google Shape;860;p7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3775" y="2200701"/>
              <a:ext cx="2251375" cy="92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7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3775" y="3120875"/>
              <a:ext cx="5308724" cy="114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2" name="Google Shape;862;p76"/>
          <p:cNvSpPr txBox="1"/>
          <p:nvPr/>
        </p:nvSpPr>
        <p:spPr>
          <a:xfrm>
            <a:off x="4692625" y="11614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6"/>
          <p:cNvSpPr txBox="1"/>
          <p:nvPr/>
        </p:nvSpPr>
        <p:spPr>
          <a:xfrm>
            <a:off x="4691813" y="15731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6"/>
          <p:cNvSpPr txBox="1"/>
          <p:nvPr/>
        </p:nvSpPr>
        <p:spPr>
          <a:xfrm>
            <a:off x="7531700" y="1161463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6"/>
          <p:cNvSpPr txBox="1"/>
          <p:nvPr/>
        </p:nvSpPr>
        <p:spPr>
          <a:xfrm>
            <a:off x="7531688" y="15731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6"/>
          <p:cNvSpPr txBox="1"/>
          <p:nvPr/>
        </p:nvSpPr>
        <p:spPr>
          <a:xfrm>
            <a:off x="4716700" y="2200700"/>
            <a:ext cx="13569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Softmax的結果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76"/>
          <p:cNvCxnSpPr>
            <a:stCxn id="867" idx="0"/>
            <a:endCxn id="863" idx="2"/>
          </p:cNvCxnSpPr>
          <p:nvPr/>
        </p:nvCxnSpPr>
        <p:spPr>
          <a:xfrm rot="10800000">
            <a:off x="5395150" y="1944800"/>
            <a:ext cx="0" cy="25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3937241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8513</TotalTime>
  <Words>888</Words>
  <Application>Microsoft Office PowerPoint</Application>
  <PresentationFormat>如螢幕大小 (16:9)</PresentationFormat>
  <Paragraphs>237</Paragraphs>
  <Slides>23</Slides>
  <Notes>15</Notes>
  <HiddenSlides>1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37" baseType="lpstr">
      <vt:lpstr>微軟正黑體</vt:lpstr>
      <vt:lpstr>medium-content-serif-font</vt:lpstr>
      <vt:lpstr>Consolas</vt:lpstr>
      <vt:lpstr>Verdana</vt:lpstr>
      <vt:lpstr>Calibri</vt:lpstr>
      <vt:lpstr>Menlo</vt:lpstr>
      <vt:lpstr>Helvetica Neue</vt:lpstr>
      <vt:lpstr>Arial</vt:lpstr>
      <vt:lpstr>Helvetica Neue Light</vt:lpstr>
      <vt:lpstr>Corbel</vt:lpstr>
      <vt:lpstr>Noto Sans Symbols</vt:lpstr>
      <vt:lpstr>新細明體</vt:lpstr>
      <vt:lpstr>Simple Light</vt:lpstr>
      <vt:lpstr>Simple Light</vt:lpstr>
      <vt:lpstr>技術班 深度學習 手把手</vt:lpstr>
      <vt:lpstr>機器學習三大類別</vt:lpstr>
      <vt:lpstr>減少個別特徵對權重更新的影響</vt:lpstr>
      <vt:lpstr>什麼是標準化？</vt:lpstr>
      <vt:lpstr>比較有無 re-scale 對訓練結果的差異</vt:lpstr>
      <vt:lpstr>6 步驟建立深度學習模型</vt:lpstr>
      <vt:lpstr>激發函數(Activation Function)</vt:lpstr>
      <vt:lpstr>常用的激發函數(Activation function)</vt:lpstr>
      <vt:lpstr>選擇損失函數(Loss Function)</vt:lpstr>
      <vt:lpstr>PowerPoint 簡報</vt:lpstr>
      <vt:lpstr>如何選擇 Loss function?</vt:lpstr>
      <vt:lpstr>選擇優化器 (Optimizer)</vt:lpstr>
      <vt:lpstr>Neural Network Flow</vt:lpstr>
      <vt:lpstr>什麼是 Overfitting？</vt:lpstr>
      <vt:lpstr>PowerPoint 簡報</vt:lpstr>
      <vt:lpstr>Forest Type Prediction DNN</vt:lpstr>
      <vt:lpstr>特徵一覽</vt:lpstr>
      <vt:lpstr>Tips for Training Deep Learning (DL) Models</vt:lpstr>
      <vt:lpstr>PowerPoint 簡報</vt:lpstr>
      <vt:lpstr>Tensorflow2.0</vt:lpstr>
      <vt:lpstr>Sequential API</vt:lpstr>
      <vt:lpstr>Functional API</vt:lpstr>
      <vt:lpstr>Model Subclassing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手把手深度學習實務</dc:title>
  <cp:lastModifiedBy>User</cp:lastModifiedBy>
  <cp:revision>101</cp:revision>
  <dcterms:modified xsi:type="dcterms:W3CDTF">2020-02-17T10:09:44Z</dcterms:modified>
</cp:coreProperties>
</file>